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68" d="100"/>
          <a:sy n="68" d="100"/>
        </p:scale>
        <p:origin x="-2264" y="-3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interSettings" Target="printerSettings/printerSettings1.bin"/></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D704CC-2E47-5643-81DA-0167D8DA8A40}" type="doc">
      <dgm:prSet loTypeId="urn:microsoft.com/office/officeart/2005/8/layout/cycle6" loCatId="" qsTypeId="urn:microsoft.com/office/officeart/2005/8/quickstyle/simple4" qsCatId="simple" csTypeId="urn:microsoft.com/office/officeart/2005/8/colors/accent1_2" csCatId="accent1" phldr="1"/>
      <dgm:spPr/>
      <dgm:t>
        <a:bodyPr/>
        <a:lstStyle/>
        <a:p>
          <a:endParaRPr lang="en-US"/>
        </a:p>
      </dgm:t>
    </dgm:pt>
    <dgm:pt modelId="{5F233F66-3D5F-6546-8101-F4D018CFACB4}">
      <dgm:prSet phldrT="[Text]"/>
      <dgm:spPr/>
      <dgm:t>
        <a:bodyPr/>
        <a:lstStyle/>
        <a:p>
          <a:r>
            <a:rPr lang="el-GR" dirty="0" smtClean="0"/>
            <a:t>Η σωστή λειτουργία ενός μεγάλου αριθμού μηχανών, συσκευών και συστημάτων εξαρτάται με κάποιο τρόπο από τη βαρύτητα. Για παράδειγμα η διαφορά στο ύψος μπορεί να χρησιμεύσει σαν πίεση σε ένα υγρό όταν μιλάμε για ένα υδραγωγείο ή για έναν ιατρικό ορό.</a:t>
          </a:r>
          <a:endParaRPr lang="en-US" dirty="0"/>
        </a:p>
      </dgm:t>
    </dgm:pt>
    <dgm:pt modelId="{851AA341-7D7C-7F41-96B5-9ED73EF06F31}" type="parTrans" cxnId="{7B559F93-359F-9D41-9BBA-61D115067B59}">
      <dgm:prSet/>
      <dgm:spPr/>
      <dgm:t>
        <a:bodyPr/>
        <a:lstStyle/>
        <a:p>
          <a:endParaRPr lang="en-US"/>
        </a:p>
      </dgm:t>
    </dgm:pt>
    <dgm:pt modelId="{7EF7AAF6-07CD-DA49-A2D8-1A073C06A9C1}" type="sibTrans" cxnId="{7B559F93-359F-9D41-9BBA-61D115067B59}">
      <dgm:prSet/>
      <dgm:spPr/>
      <dgm:t>
        <a:bodyPr/>
        <a:lstStyle/>
        <a:p>
          <a:endParaRPr lang="en-US"/>
        </a:p>
      </dgm:t>
    </dgm:pt>
    <dgm:pt modelId="{2B6014D1-6D2D-A145-BD44-85DEAA43EAE6}">
      <dgm:prSet phldrT="[Text]"/>
      <dgm:spPr/>
      <dgm:t>
        <a:bodyPr/>
        <a:lstStyle/>
        <a:p>
          <a:r>
            <a:rPr lang="el-GR" dirty="0" smtClean="0"/>
            <a:t>Ένα ρολόι που λειτουργεί με ένα εκκρεμές βασίζει τη λειτουργία του στη δύναμη της βαρύτητας για τον υπολογισμό του χρόνου.</a:t>
          </a:r>
          <a:endParaRPr lang="en-US" dirty="0"/>
        </a:p>
      </dgm:t>
    </dgm:pt>
    <dgm:pt modelId="{354DEE41-FC29-6F45-95ED-8BAD9277EE7D}" type="parTrans" cxnId="{6ACB7C5D-FAC7-5146-87CA-9B19BC1735DE}">
      <dgm:prSet/>
      <dgm:spPr/>
      <dgm:t>
        <a:bodyPr/>
        <a:lstStyle/>
        <a:p>
          <a:endParaRPr lang="en-US"/>
        </a:p>
      </dgm:t>
    </dgm:pt>
    <dgm:pt modelId="{32B272CE-C85F-2942-894B-7687366F0E3E}" type="sibTrans" cxnId="{6ACB7C5D-FAC7-5146-87CA-9B19BC1735DE}">
      <dgm:prSet/>
      <dgm:spPr/>
      <dgm:t>
        <a:bodyPr/>
        <a:lstStyle/>
        <a:p>
          <a:endParaRPr lang="en-US"/>
        </a:p>
      </dgm:t>
    </dgm:pt>
    <dgm:pt modelId="{D3DCB5CF-D846-424A-806D-98F5B3155193}">
      <dgm:prSet phldrT="[Text]"/>
      <dgm:spPr/>
      <dgm:t>
        <a:bodyPr/>
        <a:lstStyle/>
        <a:p>
          <a:r>
            <a:rPr lang="el-GR" dirty="0" smtClean="0"/>
            <a:t>Ο τεχνητός ορίζοντας στα αεροσκάφη και άλλα ιπτάμενα μέσα αποτελεί εφαρμογή της δύναμης της βαρύτητας για να απεικονίζει την κλίση του αεροπλάνου. </a:t>
          </a:r>
          <a:endParaRPr lang="en-US" dirty="0"/>
        </a:p>
      </dgm:t>
    </dgm:pt>
    <dgm:pt modelId="{E693B290-81F4-F64F-9216-338E62345A83}" type="parTrans" cxnId="{607C6440-88E0-8646-86FA-3ABA7A58312D}">
      <dgm:prSet/>
      <dgm:spPr/>
      <dgm:t>
        <a:bodyPr/>
        <a:lstStyle/>
        <a:p>
          <a:endParaRPr lang="en-US"/>
        </a:p>
      </dgm:t>
    </dgm:pt>
    <dgm:pt modelId="{CDC8DF67-6156-C849-83D9-01791B8FB54B}" type="sibTrans" cxnId="{607C6440-88E0-8646-86FA-3ABA7A58312D}">
      <dgm:prSet/>
      <dgm:spPr/>
      <dgm:t>
        <a:bodyPr/>
        <a:lstStyle/>
        <a:p>
          <a:endParaRPr lang="en-US"/>
        </a:p>
      </dgm:t>
    </dgm:pt>
    <dgm:pt modelId="{EA314540-D781-BE40-A41C-AFF97DF25455}">
      <dgm:prSet phldrT="[Text]"/>
      <dgm:spPr/>
      <dgm:t>
        <a:bodyPr/>
        <a:lstStyle/>
        <a:p>
          <a:r>
            <a:rPr lang="el-GR" dirty="0" smtClean="0"/>
            <a:t>Οι τεχνητοί δορυφόροι είναι και αυτοί μια εφαρμογή της βαρύτητας που μαθηματικά είχε διατυπωθεί στο έργο "Principia" του Νεύτωνα.</a:t>
          </a:r>
          <a:endParaRPr lang="en-US" dirty="0"/>
        </a:p>
      </dgm:t>
    </dgm:pt>
    <dgm:pt modelId="{FD717CAB-1D00-6C4C-ABE3-C86BFD25DC25}" type="parTrans" cxnId="{0FE2EE53-066B-734B-A0FE-8BC5EA9A0C1E}">
      <dgm:prSet/>
      <dgm:spPr/>
      <dgm:t>
        <a:bodyPr/>
        <a:lstStyle/>
        <a:p>
          <a:endParaRPr lang="en-US"/>
        </a:p>
      </dgm:t>
    </dgm:pt>
    <dgm:pt modelId="{3D169B1E-C52B-2940-A75C-C45080B71648}" type="sibTrans" cxnId="{0FE2EE53-066B-734B-A0FE-8BC5EA9A0C1E}">
      <dgm:prSet/>
      <dgm:spPr/>
      <dgm:t>
        <a:bodyPr/>
        <a:lstStyle/>
        <a:p>
          <a:endParaRPr lang="en-US"/>
        </a:p>
      </dgm:t>
    </dgm:pt>
    <dgm:pt modelId="{02973F54-5DB0-664F-9371-BE28C8B9AF15}">
      <dgm:prSet/>
      <dgm:spPr/>
      <dgm:t>
        <a:bodyPr/>
        <a:lstStyle/>
        <a:p>
          <a:r>
            <a:rPr lang="el-GR" dirty="0" smtClean="0"/>
            <a:t>Επίσης με τη βοήθεια της βαρύτητας έχουμε τη δυνατότητα να παράγουμε ηλεκτρικό ρεύμα από τα υδροηλεκτρικά εργοστάσια.</a:t>
          </a:r>
          <a:endParaRPr lang="en-US" dirty="0"/>
        </a:p>
      </dgm:t>
    </dgm:pt>
    <dgm:pt modelId="{EC5756B2-84A4-054D-B599-A44444181868}" type="parTrans" cxnId="{7D721DA4-4792-0145-9C50-FA2AEE6A53C4}">
      <dgm:prSet/>
      <dgm:spPr/>
      <dgm:t>
        <a:bodyPr/>
        <a:lstStyle/>
        <a:p>
          <a:endParaRPr lang="en-US"/>
        </a:p>
      </dgm:t>
    </dgm:pt>
    <dgm:pt modelId="{F7FDAEEB-74B6-AF4E-B02F-A3674C46E40C}" type="sibTrans" cxnId="{7D721DA4-4792-0145-9C50-FA2AEE6A53C4}">
      <dgm:prSet/>
      <dgm:spPr/>
      <dgm:t>
        <a:bodyPr/>
        <a:lstStyle/>
        <a:p>
          <a:endParaRPr lang="en-US"/>
        </a:p>
      </dgm:t>
    </dgm:pt>
    <dgm:pt modelId="{4009CBAF-4AE2-AD4F-A0E1-360F9FF4201A}" type="pres">
      <dgm:prSet presAssocID="{04D704CC-2E47-5643-81DA-0167D8DA8A40}" presName="cycle" presStyleCnt="0">
        <dgm:presLayoutVars>
          <dgm:dir/>
          <dgm:resizeHandles val="exact"/>
        </dgm:presLayoutVars>
      </dgm:prSet>
      <dgm:spPr/>
      <dgm:t>
        <a:bodyPr/>
        <a:lstStyle/>
        <a:p>
          <a:endParaRPr lang="en-US"/>
        </a:p>
      </dgm:t>
    </dgm:pt>
    <dgm:pt modelId="{60062E8E-C39E-A54F-BD13-31852FD2C9AE}" type="pres">
      <dgm:prSet presAssocID="{5F233F66-3D5F-6546-8101-F4D018CFACB4}" presName="node" presStyleLbl="node1" presStyleIdx="0" presStyleCnt="5">
        <dgm:presLayoutVars>
          <dgm:bulletEnabled val="1"/>
        </dgm:presLayoutVars>
      </dgm:prSet>
      <dgm:spPr/>
      <dgm:t>
        <a:bodyPr/>
        <a:lstStyle/>
        <a:p>
          <a:endParaRPr lang="en-US"/>
        </a:p>
      </dgm:t>
    </dgm:pt>
    <dgm:pt modelId="{6B426E52-ACEE-D740-9220-304DFEE01D65}" type="pres">
      <dgm:prSet presAssocID="{5F233F66-3D5F-6546-8101-F4D018CFACB4}" presName="spNode" presStyleCnt="0"/>
      <dgm:spPr/>
    </dgm:pt>
    <dgm:pt modelId="{527E9EA9-EC9C-D645-956E-978A3CE528D7}" type="pres">
      <dgm:prSet presAssocID="{7EF7AAF6-07CD-DA49-A2D8-1A073C06A9C1}" presName="sibTrans" presStyleLbl="sibTrans1D1" presStyleIdx="0" presStyleCnt="5"/>
      <dgm:spPr/>
      <dgm:t>
        <a:bodyPr/>
        <a:lstStyle/>
        <a:p>
          <a:endParaRPr lang="en-US"/>
        </a:p>
      </dgm:t>
    </dgm:pt>
    <dgm:pt modelId="{658B2330-A756-2147-B51C-8B0EE4AB68EA}" type="pres">
      <dgm:prSet presAssocID="{2B6014D1-6D2D-A145-BD44-85DEAA43EAE6}" presName="node" presStyleLbl="node1" presStyleIdx="1" presStyleCnt="5">
        <dgm:presLayoutVars>
          <dgm:bulletEnabled val="1"/>
        </dgm:presLayoutVars>
      </dgm:prSet>
      <dgm:spPr/>
      <dgm:t>
        <a:bodyPr/>
        <a:lstStyle/>
        <a:p>
          <a:endParaRPr lang="en-US"/>
        </a:p>
      </dgm:t>
    </dgm:pt>
    <dgm:pt modelId="{57AC5CE0-3F64-204C-8603-9440D274F6A7}" type="pres">
      <dgm:prSet presAssocID="{2B6014D1-6D2D-A145-BD44-85DEAA43EAE6}" presName="spNode" presStyleCnt="0"/>
      <dgm:spPr/>
    </dgm:pt>
    <dgm:pt modelId="{DE6D6006-A673-FD43-A9AB-A6E4A3F4C3EF}" type="pres">
      <dgm:prSet presAssocID="{32B272CE-C85F-2942-894B-7687366F0E3E}" presName="sibTrans" presStyleLbl="sibTrans1D1" presStyleIdx="1" presStyleCnt="5"/>
      <dgm:spPr/>
      <dgm:t>
        <a:bodyPr/>
        <a:lstStyle/>
        <a:p>
          <a:endParaRPr lang="en-US"/>
        </a:p>
      </dgm:t>
    </dgm:pt>
    <dgm:pt modelId="{53AF24E9-C62B-4C4D-A14E-677EC21E9213}" type="pres">
      <dgm:prSet presAssocID="{02973F54-5DB0-664F-9371-BE28C8B9AF15}" presName="node" presStyleLbl="node1" presStyleIdx="2" presStyleCnt="5">
        <dgm:presLayoutVars>
          <dgm:bulletEnabled val="1"/>
        </dgm:presLayoutVars>
      </dgm:prSet>
      <dgm:spPr/>
      <dgm:t>
        <a:bodyPr/>
        <a:lstStyle/>
        <a:p>
          <a:endParaRPr lang="en-US"/>
        </a:p>
      </dgm:t>
    </dgm:pt>
    <dgm:pt modelId="{B155EDAB-63E9-D044-AD6C-D0B668ACA859}" type="pres">
      <dgm:prSet presAssocID="{02973F54-5DB0-664F-9371-BE28C8B9AF15}" presName="spNode" presStyleCnt="0"/>
      <dgm:spPr/>
    </dgm:pt>
    <dgm:pt modelId="{48BE07C6-9295-7B4A-8F97-5DFBB8226E7C}" type="pres">
      <dgm:prSet presAssocID="{F7FDAEEB-74B6-AF4E-B02F-A3674C46E40C}" presName="sibTrans" presStyleLbl="sibTrans1D1" presStyleIdx="2" presStyleCnt="5"/>
      <dgm:spPr/>
      <dgm:t>
        <a:bodyPr/>
        <a:lstStyle/>
        <a:p>
          <a:endParaRPr lang="en-US"/>
        </a:p>
      </dgm:t>
    </dgm:pt>
    <dgm:pt modelId="{C647F30E-1B02-1545-A531-D8DF59587B33}" type="pres">
      <dgm:prSet presAssocID="{D3DCB5CF-D846-424A-806D-98F5B3155193}" presName="node" presStyleLbl="node1" presStyleIdx="3" presStyleCnt="5">
        <dgm:presLayoutVars>
          <dgm:bulletEnabled val="1"/>
        </dgm:presLayoutVars>
      </dgm:prSet>
      <dgm:spPr/>
      <dgm:t>
        <a:bodyPr/>
        <a:lstStyle/>
        <a:p>
          <a:endParaRPr lang="en-US"/>
        </a:p>
      </dgm:t>
    </dgm:pt>
    <dgm:pt modelId="{1A54712A-4DF0-0242-A386-10F594F22C15}" type="pres">
      <dgm:prSet presAssocID="{D3DCB5CF-D846-424A-806D-98F5B3155193}" presName="spNode" presStyleCnt="0"/>
      <dgm:spPr/>
    </dgm:pt>
    <dgm:pt modelId="{82E8F8F7-92F8-1149-8A19-A7D43F567CB4}" type="pres">
      <dgm:prSet presAssocID="{CDC8DF67-6156-C849-83D9-01791B8FB54B}" presName="sibTrans" presStyleLbl="sibTrans1D1" presStyleIdx="3" presStyleCnt="5"/>
      <dgm:spPr/>
      <dgm:t>
        <a:bodyPr/>
        <a:lstStyle/>
        <a:p>
          <a:endParaRPr lang="en-US"/>
        </a:p>
      </dgm:t>
    </dgm:pt>
    <dgm:pt modelId="{15C06253-E7C8-AE45-BD5A-34B3BA2C5B32}" type="pres">
      <dgm:prSet presAssocID="{EA314540-D781-BE40-A41C-AFF97DF25455}" presName="node" presStyleLbl="node1" presStyleIdx="4" presStyleCnt="5">
        <dgm:presLayoutVars>
          <dgm:bulletEnabled val="1"/>
        </dgm:presLayoutVars>
      </dgm:prSet>
      <dgm:spPr/>
      <dgm:t>
        <a:bodyPr/>
        <a:lstStyle/>
        <a:p>
          <a:endParaRPr lang="en-US"/>
        </a:p>
      </dgm:t>
    </dgm:pt>
    <dgm:pt modelId="{57052648-56CC-1E44-A333-D82772135172}" type="pres">
      <dgm:prSet presAssocID="{EA314540-D781-BE40-A41C-AFF97DF25455}" presName="spNode" presStyleCnt="0"/>
      <dgm:spPr/>
    </dgm:pt>
    <dgm:pt modelId="{B329F7D0-DF7A-2E4D-87BE-ABEF648EECF5}" type="pres">
      <dgm:prSet presAssocID="{3D169B1E-C52B-2940-A75C-C45080B71648}" presName="sibTrans" presStyleLbl="sibTrans1D1" presStyleIdx="4" presStyleCnt="5"/>
      <dgm:spPr/>
      <dgm:t>
        <a:bodyPr/>
        <a:lstStyle/>
        <a:p>
          <a:endParaRPr lang="en-US"/>
        </a:p>
      </dgm:t>
    </dgm:pt>
  </dgm:ptLst>
  <dgm:cxnLst>
    <dgm:cxn modelId="{D347457C-73F1-1D4D-91A0-976597824E56}" type="presOf" srcId="{D3DCB5CF-D846-424A-806D-98F5B3155193}" destId="{C647F30E-1B02-1545-A531-D8DF59587B33}" srcOrd="0" destOrd="0" presId="urn:microsoft.com/office/officeart/2005/8/layout/cycle6"/>
    <dgm:cxn modelId="{7B559F93-359F-9D41-9BBA-61D115067B59}" srcId="{04D704CC-2E47-5643-81DA-0167D8DA8A40}" destId="{5F233F66-3D5F-6546-8101-F4D018CFACB4}" srcOrd="0" destOrd="0" parTransId="{851AA341-7D7C-7F41-96B5-9ED73EF06F31}" sibTransId="{7EF7AAF6-07CD-DA49-A2D8-1A073C06A9C1}"/>
    <dgm:cxn modelId="{0FE2EE53-066B-734B-A0FE-8BC5EA9A0C1E}" srcId="{04D704CC-2E47-5643-81DA-0167D8DA8A40}" destId="{EA314540-D781-BE40-A41C-AFF97DF25455}" srcOrd="4" destOrd="0" parTransId="{FD717CAB-1D00-6C4C-ABE3-C86BFD25DC25}" sibTransId="{3D169B1E-C52B-2940-A75C-C45080B71648}"/>
    <dgm:cxn modelId="{1783A09D-0649-D54E-9B80-35C756AB2731}" type="presOf" srcId="{F7FDAEEB-74B6-AF4E-B02F-A3674C46E40C}" destId="{48BE07C6-9295-7B4A-8F97-5DFBB8226E7C}" srcOrd="0" destOrd="0" presId="urn:microsoft.com/office/officeart/2005/8/layout/cycle6"/>
    <dgm:cxn modelId="{79D2DA36-41FA-8043-B1F6-EAC32F28C5F5}" type="presOf" srcId="{7EF7AAF6-07CD-DA49-A2D8-1A073C06A9C1}" destId="{527E9EA9-EC9C-D645-956E-978A3CE528D7}" srcOrd="0" destOrd="0" presId="urn:microsoft.com/office/officeart/2005/8/layout/cycle6"/>
    <dgm:cxn modelId="{9364A2F9-1EF3-A74C-9E6A-B3D5044CE99C}" type="presOf" srcId="{2B6014D1-6D2D-A145-BD44-85DEAA43EAE6}" destId="{658B2330-A756-2147-B51C-8B0EE4AB68EA}" srcOrd="0" destOrd="0" presId="urn:microsoft.com/office/officeart/2005/8/layout/cycle6"/>
    <dgm:cxn modelId="{458CE549-DC11-BC48-928D-F0E3A8A17B4B}" type="presOf" srcId="{02973F54-5DB0-664F-9371-BE28C8B9AF15}" destId="{53AF24E9-C62B-4C4D-A14E-677EC21E9213}" srcOrd="0" destOrd="0" presId="urn:microsoft.com/office/officeart/2005/8/layout/cycle6"/>
    <dgm:cxn modelId="{F4899907-134D-AE44-91E6-0E1A35B15276}" type="presOf" srcId="{3D169B1E-C52B-2940-A75C-C45080B71648}" destId="{B329F7D0-DF7A-2E4D-87BE-ABEF648EECF5}" srcOrd="0" destOrd="0" presId="urn:microsoft.com/office/officeart/2005/8/layout/cycle6"/>
    <dgm:cxn modelId="{607C6440-88E0-8646-86FA-3ABA7A58312D}" srcId="{04D704CC-2E47-5643-81DA-0167D8DA8A40}" destId="{D3DCB5CF-D846-424A-806D-98F5B3155193}" srcOrd="3" destOrd="0" parTransId="{E693B290-81F4-F64F-9216-338E62345A83}" sibTransId="{CDC8DF67-6156-C849-83D9-01791B8FB54B}"/>
    <dgm:cxn modelId="{6ACB7C5D-FAC7-5146-87CA-9B19BC1735DE}" srcId="{04D704CC-2E47-5643-81DA-0167D8DA8A40}" destId="{2B6014D1-6D2D-A145-BD44-85DEAA43EAE6}" srcOrd="1" destOrd="0" parTransId="{354DEE41-FC29-6F45-95ED-8BAD9277EE7D}" sibTransId="{32B272CE-C85F-2942-894B-7687366F0E3E}"/>
    <dgm:cxn modelId="{B9850B0B-395C-524C-9BA7-23B7676C3240}" type="presOf" srcId="{5F233F66-3D5F-6546-8101-F4D018CFACB4}" destId="{60062E8E-C39E-A54F-BD13-31852FD2C9AE}" srcOrd="0" destOrd="0" presId="urn:microsoft.com/office/officeart/2005/8/layout/cycle6"/>
    <dgm:cxn modelId="{F9A82587-1250-B04C-9083-39B206BD253D}" type="presOf" srcId="{32B272CE-C85F-2942-894B-7687366F0E3E}" destId="{DE6D6006-A673-FD43-A9AB-A6E4A3F4C3EF}" srcOrd="0" destOrd="0" presId="urn:microsoft.com/office/officeart/2005/8/layout/cycle6"/>
    <dgm:cxn modelId="{C9DFA5AF-7AF1-B94B-92A2-E1D07F854A74}" type="presOf" srcId="{04D704CC-2E47-5643-81DA-0167D8DA8A40}" destId="{4009CBAF-4AE2-AD4F-A0E1-360F9FF4201A}" srcOrd="0" destOrd="0" presId="urn:microsoft.com/office/officeart/2005/8/layout/cycle6"/>
    <dgm:cxn modelId="{7D721DA4-4792-0145-9C50-FA2AEE6A53C4}" srcId="{04D704CC-2E47-5643-81DA-0167D8DA8A40}" destId="{02973F54-5DB0-664F-9371-BE28C8B9AF15}" srcOrd="2" destOrd="0" parTransId="{EC5756B2-84A4-054D-B599-A44444181868}" sibTransId="{F7FDAEEB-74B6-AF4E-B02F-A3674C46E40C}"/>
    <dgm:cxn modelId="{915C945E-0B6D-AD4C-B499-B9AD2AE6845E}" type="presOf" srcId="{EA314540-D781-BE40-A41C-AFF97DF25455}" destId="{15C06253-E7C8-AE45-BD5A-34B3BA2C5B32}" srcOrd="0" destOrd="0" presId="urn:microsoft.com/office/officeart/2005/8/layout/cycle6"/>
    <dgm:cxn modelId="{1B55A6FA-8DD4-CA4B-8069-4F634F2D586A}" type="presOf" srcId="{CDC8DF67-6156-C849-83D9-01791B8FB54B}" destId="{82E8F8F7-92F8-1149-8A19-A7D43F567CB4}" srcOrd="0" destOrd="0" presId="urn:microsoft.com/office/officeart/2005/8/layout/cycle6"/>
    <dgm:cxn modelId="{F2386853-BA0A-034A-942E-BDF29884B0CD}" type="presParOf" srcId="{4009CBAF-4AE2-AD4F-A0E1-360F9FF4201A}" destId="{60062E8E-C39E-A54F-BD13-31852FD2C9AE}" srcOrd="0" destOrd="0" presId="urn:microsoft.com/office/officeart/2005/8/layout/cycle6"/>
    <dgm:cxn modelId="{F91F293A-B6E6-7544-8B31-6392FB6453C1}" type="presParOf" srcId="{4009CBAF-4AE2-AD4F-A0E1-360F9FF4201A}" destId="{6B426E52-ACEE-D740-9220-304DFEE01D65}" srcOrd="1" destOrd="0" presId="urn:microsoft.com/office/officeart/2005/8/layout/cycle6"/>
    <dgm:cxn modelId="{677C1363-4748-7347-98A6-189EDE540454}" type="presParOf" srcId="{4009CBAF-4AE2-AD4F-A0E1-360F9FF4201A}" destId="{527E9EA9-EC9C-D645-956E-978A3CE528D7}" srcOrd="2" destOrd="0" presId="urn:microsoft.com/office/officeart/2005/8/layout/cycle6"/>
    <dgm:cxn modelId="{66B49D2F-B02B-FD4B-85EF-AD3D28AED233}" type="presParOf" srcId="{4009CBAF-4AE2-AD4F-A0E1-360F9FF4201A}" destId="{658B2330-A756-2147-B51C-8B0EE4AB68EA}" srcOrd="3" destOrd="0" presId="urn:microsoft.com/office/officeart/2005/8/layout/cycle6"/>
    <dgm:cxn modelId="{CFA32674-7EC0-5B44-973A-FD344F343B15}" type="presParOf" srcId="{4009CBAF-4AE2-AD4F-A0E1-360F9FF4201A}" destId="{57AC5CE0-3F64-204C-8603-9440D274F6A7}" srcOrd="4" destOrd="0" presId="urn:microsoft.com/office/officeart/2005/8/layout/cycle6"/>
    <dgm:cxn modelId="{B6F6F9E7-195A-544B-B20F-EB475B7F211C}" type="presParOf" srcId="{4009CBAF-4AE2-AD4F-A0E1-360F9FF4201A}" destId="{DE6D6006-A673-FD43-A9AB-A6E4A3F4C3EF}" srcOrd="5" destOrd="0" presId="urn:microsoft.com/office/officeart/2005/8/layout/cycle6"/>
    <dgm:cxn modelId="{98B09108-AB7E-1248-A005-C3ABD062BED9}" type="presParOf" srcId="{4009CBAF-4AE2-AD4F-A0E1-360F9FF4201A}" destId="{53AF24E9-C62B-4C4D-A14E-677EC21E9213}" srcOrd="6" destOrd="0" presId="urn:microsoft.com/office/officeart/2005/8/layout/cycle6"/>
    <dgm:cxn modelId="{7821572D-AB82-C84C-9E96-396CA0834077}" type="presParOf" srcId="{4009CBAF-4AE2-AD4F-A0E1-360F9FF4201A}" destId="{B155EDAB-63E9-D044-AD6C-D0B668ACA859}" srcOrd="7" destOrd="0" presId="urn:microsoft.com/office/officeart/2005/8/layout/cycle6"/>
    <dgm:cxn modelId="{D605133E-EFEE-9545-AC47-77E8D8F87983}" type="presParOf" srcId="{4009CBAF-4AE2-AD4F-A0E1-360F9FF4201A}" destId="{48BE07C6-9295-7B4A-8F97-5DFBB8226E7C}" srcOrd="8" destOrd="0" presId="urn:microsoft.com/office/officeart/2005/8/layout/cycle6"/>
    <dgm:cxn modelId="{4D8619BF-B09A-3343-9DFD-CA4874E0E5F2}" type="presParOf" srcId="{4009CBAF-4AE2-AD4F-A0E1-360F9FF4201A}" destId="{C647F30E-1B02-1545-A531-D8DF59587B33}" srcOrd="9" destOrd="0" presId="urn:microsoft.com/office/officeart/2005/8/layout/cycle6"/>
    <dgm:cxn modelId="{BBB47C1B-B976-CE4E-B03C-2A38EA5DAA22}" type="presParOf" srcId="{4009CBAF-4AE2-AD4F-A0E1-360F9FF4201A}" destId="{1A54712A-4DF0-0242-A386-10F594F22C15}" srcOrd="10" destOrd="0" presId="urn:microsoft.com/office/officeart/2005/8/layout/cycle6"/>
    <dgm:cxn modelId="{50D08F7A-9F93-2E49-8590-D0CDCD827AAC}" type="presParOf" srcId="{4009CBAF-4AE2-AD4F-A0E1-360F9FF4201A}" destId="{82E8F8F7-92F8-1149-8A19-A7D43F567CB4}" srcOrd="11" destOrd="0" presId="urn:microsoft.com/office/officeart/2005/8/layout/cycle6"/>
    <dgm:cxn modelId="{C510936A-9BB0-6B43-90B0-E55776815EF0}" type="presParOf" srcId="{4009CBAF-4AE2-AD4F-A0E1-360F9FF4201A}" destId="{15C06253-E7C8-AE45-BD5A-34B3BA2C5B32}" srcOrd="12" destOrd="0" presId="urn:microsoft.com/office/officeart/2005/8/layout/cycle6"/>
    <dgm:cxn modelId="{2E1E79B3-4326-5F48-A455-8536AC165620}" type="presParOf" srcId="{4009CBAF-4AE2-AD4F-A0E1-360F9FF4201A}" destId="{57052648-56CC-1E44-A333-D82772135172}" srcOrd="13" destOrd="0" presId="urn:microsoft.com/office/officeart/2005/8/layout/cycle6"/>
    <dgm:cxn modelId="{EB311487-7058-0A48-B7E4-BA304C13601A}" type="presParOf" srcId="{4009CBAF-4AE2-AD4F-A0E1-360F9FF4201A}" destId="{B329F7D0-DF7A-2E4D-87BE-ABEF648EECF5}"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062E8E-C39E-A54F-BD13-31852FD2C9AE}">
      <dsp:nvSpPr>
        <dsp:cNvPr id="0" name=""/>
        <dsp:cNvSpPr/>
      </dsp:nvSpPr>
      <dsp:spPr>
        <a:xfrm>
          <a:off x="3371403" y="736"/>
          <a:ext cx="1486792" cy="966415"/>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l-GR" sz="700" kern="1200" dirty="0" smtClean="0"/>
            <a:t>Η σωστή λειτουργία ενός μεγάλου αριθμού μηχανών, συσκευών και συστημάτων εξαρτάται με κάποιο τρόπο από τη βαρύτητα. Για παράδειγμα η διαφορά στο ύψος μπορεί να χρησιμεύσει σαν πίεση σε ένα υγρό όταν μιλάμε για ένα υδραγωγείο ή για έναν ιατρικό ορό.</a:t>
          </a:r>
          <a:endParaRPr lang="en-US" sz="700" kern="1200" dirty="0"/>
        </a:p>
      </dsp:txBody>
      <dsp:txXfrm>
        <a:off x="3418579" y="47912"/>
        <a:ext cx="1392440" cy="872063"/>
      </dsp:txXfrm>
    </dsp:sp>
    <dsp:sp modelId="{527E9EA9-EC9C-D645-956E-978A3CE528D7}">
      <dsp:nvSpPr>
        <dsp:cNvPr id="0" name=""/>
        <dsp:cNvSpPr/>
      </dsp:nvSpPr>
      <dsp:spPr>
        <a:xfrm>
          <a:off x="2183365" y="483943"/>
          <a:ext cx="3862868" cy="3862868"/>
        </a:xfrm>
        <a:custGeom>
          <a:avLst/>
          <a:gdLst/>
          <a:ahLst/>
          <a:cxnLst/>
          <a:rect l="0" t="0" r="0" b="0"/>
          <a:pathLst>
            <a:path>
              <a:moveTo>
                <a:pt x="2685052" y="153092"/>
              </a:moveTo>
              <a:arcTo wR="1931434" hR="1931434" stAng="17577964" swAng="196228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58B2330-A756-2147-B51C-8B0EE4AB68EA}">
      <dsp:nvSpPr>
        <dsp:cNvPr id="0" name=""/>
        <dsp:cNvSpPr/>
      </dsp:nvSpPr>
      <dsp:spPr>
        <a:xfrm>
          <a:off x="5208306" y="1335324"/>
          <a:ext cx="1486792" cy="966415"/>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l-GR" sz="700" kern="1200" dirty="0" smtClean="0"/>
            <a:t>Ένα ρολόι που λειτουργεί με ένα εκκρεμές βασίζει τη λειτουργία του στη δύναμη της βαρύτητας για τον υπολογισμό του χρόνου.</a:t>
          </a:r>
          <a:endParaRPr lang="en-US" sz="700" kern="1200" dirty="0"/>
        </a:p>
      </dsp:txBody>
      <dsp:txXfrm>
        <a:off x="5255482" y="1382500"/>
        <a:ext cx="1392440" cy="872063"/>
      </dsp:txXfrm>
    </dsp:sp>
    <dsp:sp modelId="{DE6D6006-A673-FD43-A9AB-A6E4A3F4C3EF}">
      <dsp:nvSpPr>
        <dsp:cNvPr id="0" name=""/>
        <dsp:cNvSpPr/>
      </dsp:nvSpPr>
      <dsp:spPr>
        <a:xfrm>
          <a:off x="2183365" y="483943"/>
          <a:ext cx="3862868" cy="3862868"/>
        </a:xfrm>
        <a:custGeom>
          <a:avLst/>
          <a:gdLst/>
          <a:ahLst/>
          <a:cxnLst/>
          <a:rect l="0" t="0" r="0" b="0"/>
          <a:pathLst>
            <a:path>
              <a:moveTo>
                <a:pt x="3860210" y="1830145"/>
              </a:moveTo>
              <a:arcTo wR="1931434" hR="1931434" stAng="21419634" swAng="219687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3AF24E9-C62B-4C4D-A14E-677EC21E9213}">
      <dsp:nvSpPr>
        <dsp:cNvPr id="0" name=""/>
        <dsp:cNvSpPr/>
      </dsp:nvSpPr>
      <dsp:spPr>
        <a:xfrm>
          <a:off x="4506671" y="3494733"/>
          <a:ext cx="1486792" cy="966415"/>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l-GR" sz="700" kern="1200" dirty="0" smtClean="0"/>
            <a:t>Επίσης με τη βοήθεια της βαρύτητας έχουμε τη δυνατότητα να παράγουμε ηλεκτρικό ρεύμα από τα υδροηλεκτρικά εργοστάσια.</a:t>
          </a:r>
          <a:endParaRPr lang="en-US" sz="700" kern="1200" dirty="0"/>
        </a:p>
      </dsp:txBody>
      <dsp:txXfrm>
        <a:off x="4553847" y="3541909"/>
        <a:ext cx="1392440" cy="872063"/>
      </dsp:txXfrm>
    </dsp:sp>
    <dsp:sp modelId="{48BE07C6-9295-7B4A-8F97-5DFBB8226E7C}">
      <dsp:nvSpPr>
        <dsp:cNvPr id="0" name=""/>
        <dsp:cNvSpPr/>
      </dsp:nvSpPr>
      <dsp:spPr>
        <a:xfrm>
          <a:off x="2183365" y="483943"/>
          <a:ext cx="3862868" cy="3862868"/>
        </a:xfrm>
        <a:custGeom>
          <a:avLst/>
          <a:gdLst/>
          <a:ahLst/>
          <a:cxnLst/>
          <a:rect l="0" t="0" r="0" b="0"/>
          <a:pathLst>
            <a:path>
              <a:moveTo>
                <a:pt x="2315628" y="3824271"/>
              </a:moveTo>
              <a:arcTo wR="1931434" hR="1931434" stAng="4711583" swAng="1376834"/>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647F30E-1B02-1545-A531-D8DF59587B33}">
      <dsp:nvSpPr>
        <dsp:cNvPr id="0" name=""/>
        <dsp:cNvSpPr/>
      </dsp:nvSpPr>
      <dsp:spPr>
        <a:xfrm>
          <a:off x="2236135" y="3494733"/>
          <a:ext cx="1486792" cy="966415"/>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l-GR" sz="700" kern="1200" dirty="0" smtClean="0"/>
            <a:t>Ο τεχνητός ορίζοντας στα αεροσκάφη και άλλα ιπτάμενα μέσα αποτελεί εφαρμογή της δύναμης της βαρύτητας για να απεικονίζει την κλίση του αεροπλάνου. </a:t>
          </a:r>
          <a:endParaRPr lang="en-US" sz="700" kern="1200" dirty="0"/>
        </a:p>
      </dsp:txBody>
      <dsp:txXfrm>
        <a:off x="2283311" y="3541909"/>
        <a:ext cx="1392440" cy="872063"/>
      </dsp:txXfrm>
    </dsp:sp>
    <dsp:sp modelId="{82E8F8F7-92F8-1149-8A19-A7D43F567CB4}">
      <dsp:nvSpPr>
        <dsp:cNvPr id="0" name=""/>
        <dsp:cNvSpPr/>
      </dsp:nvSpPr>
      <dsp:spPr>
        <a:xfrm>
          <a:off x="2183365" y="483943"/>
          <a:ext cx="3862868" cy="3862868"/>
        </a:xfrm>
        <a:custGeom>
          <a:avLst/>
          <a:gdLst/>
          <a:ahLst/>
          <a:cxnLst/>
          <a:rect l="0" t="0" r="0" b="0"/>
          <a:pathLst>
            <a:path>
              <a:moveTo>
                <a:pt x="322859" y="3000510"/>
              </a:moveTo>
              <a:arcTo wR="1931434" hR="1931434" stAng="8783493" swAng="219687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5C06253-E7C8-AE45-BD5A-34B3BA2C5B32}">
      <dsp:nvSpPr>
        <dsp:cNvPr id="0" name=""/>
        <dsp:cNvSpPr/>
      </dsp:nvSpPr>
      <dsp:spPr>
        <a:xfrm>
          <a:off x="1534500" y="1335324"/>
          <a:ext cx="1486792" cy="966415"/>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l-GR" sz="700" kern="1200" dirty="0" smtClean="0"/>
            <a:t>Οι τεχνητοί δορυφόροι είναι και αυτοί μια εφαρμογή της βαρύτητας που μαθηματικά είχε διατυπωθεί στο έργο "Principia" του Νεύτωνα.</a:t>
          </a:r>
          <a:endParaRPr lang="en-US" sz="700" kern="1200" dirty="0"/>
        </a:p>
      </dsp:txBody>
      <dsp:txXfrm>
        <a:off x="1581676" y="1382500"/>
        <a:ext cx="1392440" cy="872063"/>
      </dsp:txXfrm>
    </dsp:sp>
    <dsp:sp modelId="{B329F7D0-DF7A-2E4D-87BE-ABEF648EECF5}">
      <dsp:nvSpPr>
        <dsp:cNvPr id="0" name=""/>
        <dsp:cNvSpPr/>
      </dsp:nvSpPr>
      <dsp:spPr>
        <a:xfrm>
          <a:off x="2183365" y="483943"/>
          <a:ext cx="3862868" cy="3862868"/>
        </a:xfrm>
        <a:custGeom>
          <a:avLst/>
          <a:gdLst/>
          <a:ahLst/>
          <a:cxnLst/>
          <a:rect l="0" t="0" r="0" b="0"/>
          <a:pathLst>
            <a:path>
              <a:moveTo>
                <a:pt x="336435" y="842205"/>
              </a:moveTo>
              <a:arcTo wR="1931434" hR="1931434" stAng="12859756" swAng="196228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3B0504F-8C95-6644-9735-A3FD95A6523F}" type="datetime1">
              <a:rPr lang="en-US" smtClean="0"/>
              <a:t>22/04/18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132AB94-B6A2-E144-8B9F-703EB5B2D639}" type="slidenum">
              <a:rPr lang="en-US" smtClean="0"/>
              <a:t>‹#›</a:t>
            </a:fld>
            <a:endParaRPr lang="en-US"/>
          </a:p>
        </p:txBody>
      </p:sp>
    </p:spTree>
    <p:extLst>
      <p:ext uri="{BB962C8B-B14F-4D97-AF65-F5344CB8AC3E}">
        <p14:creationId xmlns:p14="http://schemas.microsoft.com/office/powerpoint/2010/main" val="366086547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3C69B5-923D-D64D-97FE-2200ADF3D0B2}" type="datetime1">
              <a:rPr lang="en-US" smtClean="0"/>
              <a:t>22/04/18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FC07BB-7C10-6143-BB17-C4F062319D7A}" type="slidenum">
              <a:rPr lang="en-US" smtClean="0"/>
              <a:t>‹#›</a:t>
            </a:fld>
            <a:endParaRPr lang="en-US"/>
          </a:p>
        </p:txBody>
      </p:sp>
    </p:spTree>
    <p:extLst>
      <p:ext uri="{BB962C8B-B14F-4D97-AF65-F5344CB8AC3E}">
        <p14:creationId xmlns:p14="http://schemas.microsoft.com/office/powerpoint/2010/main" val="706475899"/>
      </p:ext>
    </p:extLst>
  </p:cSld>
  <p:clrMap bg1="lt1" tx1="dk1" bg2="lt2" tx2="dk2" accent1="accent1" accent2="accent2" accent3="accent3" accent4="accent4" accent5="accent5" accent6="accent6" hlink="hlink" folHlink="folHlink"/>
  <p:hf hd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1FC07BB-7C10-6143-BB17-C4F062319D7A}" type="slidenum">
              <a:rPr lang="en-US" smtClean="0"/>
              <a:t>1</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479929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l-GR"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Click to edit Master subtitle style</a:t>
            </a:r>
            <a:endParaRPr lang="en-US"/>
          </a:p>
        </p:txBody>
      </p:sp>
      <p:sp>
        <p:nvSpPr>
          <p:cNvPr id="4" name="Date Placeholder 3"/>
          <p:cNvSpPr>
            <a:spLocks noGrp="1"/>
          </p:cNvSpPr>
          <p:nvPr>
            <p:ph type="dt" sz="half" idx="10"/>
          </p:nvPr>
        </p:nvSpPr>
        <p:spPr/>
        <p:txBody>
          <a:bodyPr/>
          <a:lstStyle/>
          <a:p>
            <a:r>
              <a:rPr lang="el-GR" smtClean="0"/>
              <a:t>22/04/18</a:t>
            </a:r>
            <a:endParaRPr lang="en-US"/>
          </a:p>
        </p:txBody>
      </p:sp>
      <p:sp>
        <p:nvSpPr>
          <p:cNvPr id="5" name="Footer Placeholder 4"/>
          <p:cNvSpPr>
            <a:spLocks noGrp="1"/>
          </p:cNvSpPr>
          <p:nvPr>
            <p:ph type="ftr" sz="quarter" idx="11"/>
          </p:nvPr>
        </p:nvSpPr>
        <p:spPr/>
        <p:txBody>
          <a:bodyPr/>
          <a:lstStyle/>
          <a:p>
            <a:r>
              <a:rPr lang="el-GR" smtClean="0"/>
              <a:t>Η βαρύτητα</a:t>
            </a:r>
            <a:endParaRPr lang="en-US"/>
          </a:p>
        </p:txBody>
      </p:sp>
      <p:sp>
        <p:nvSpPr>
          <p:cNvPr id="6" name="Slide Number Placeholder 5"/>
          <p:cNvSpPr>
            <a:spLocks noGrp="1"/>
          </p:cNvSpPr>
          <p:nvPr>
            <p:ph type="sldNum" sz="quarter" idx="12"/>
          </p:nvPr>
        </p:nvSpPr>
        <p:spPr/>
        <p:txBody>
          <a:bodyPr/>
          <a:lstStyle/>
          <a:p>
            <a:fld id="{6AFC28DF-14E1-954A-ACF0-1A2858D41D5D}" type="slidenum">
              <a:rPr lang="en-US" smtClean="0"/>
              <a:t>‹#›</a:t>
            </a:fld>
            <a:endParaRPr lang="en-US"/>
          </a:p>
        </p:txBody>
      </p:sp>
    </p:spTree>
    <p:extLst>
      <p:ext uri="{BB962C8B-B14F-4D97-AF65-F5344CB8AC3E}">
        <p14:creationId xmlns:p14="http://schemas.microsoft.com/office/powerpoint/2010/main" val="3289656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Date Placeholder 3"/>
          <p:cNvSpPr>
            <a:spLocks noGrp="1"/>
          </p:cNvSpPr>
          <p:nvPr>
            <p:ph type="dt" sz="half" idx="10"/>
          </p:nvPr>
        </p:nvSpPr>
        <p:spPr/>
        <p:txBody>
          <a:bodyPr/>
          <a:lstStyle/>
          <a:p>
            <a:r>
              <a:rPr lang="el-GR" smtClean="0"/>
              <a:t>22/04/18</a:t>
            </a:r>
            <a:endParaRPr lang="en-US"/>
          </a:p>
        </p:txBody>
      </p:sp>
      <p:sp>
        <p:nvSpPr>
          <p:cNvPr id="5" name="Footer Placeholder 4"/>
          <p:cNvSpPr>
            <a:spLocks noGrp="1"/>
          </p:cNvSpPr>
          <p:nvPr>
            <p:ph type="ftr" sz="quarter" idx="11"/>
          </p:nvPr>
        </p:nvSpPr>
        <p:spPr/>
        <p:txBody>
          <a:bodyPr/>
          <a:lstStyle/>
          <a:p>
            <a:r>
              <a:rPr lang="el-GR" smtClean="0"/>
              <a:t>Η βαρύτητα</a:t>
            </a:r>
            <a:endParaRPr lang="en-US"/>
          </a:p>
        </p:txBody>
      </p:sp>
      <p:sp>
        <p:nvSpPr>
          <p:cNvPr id="6" name="Slide Number Placeholder 5"/>
          <p:cNvSpPr>
            <a:spLocks noGrp="1"/>
          </p:cNvSpPr>
          <p:nvPr>
            <p:ph type="sldNum" sz="quarter" idx="12"/>
          </p:nvPr>
        </p:nvSpPr>
        <p:spPr/>
        <p:txBody>
          <a:bodyPr/>
          <a:lstStyle/>
          <a:p>
            <a:fld id="{6AFC28DF-14E1-954A-ACF0-1A2858D41D5D}" type="slidenum">
              <a:rPr lang="en-US" smtClean="0"/>
              <a:t>‹#›</a:t>
            </a:fld>
            <a:endParaRPr lang="en-US"/>
          </a:p>
        </p:txBody>
      </p:sp>
    </p:spTree>
    <p:extLst>
      <p:ext uri="{BB962C8B-B14F-4D97-AF65-F5344CB8AC3E}">
        <p14:creationId xmlns:p14="http://schemas.microsoft.com/office/powerpoint/2010/main" val="24859938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l-GR"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Date Placeholder 3"/>
          <p:cNvSpPr>
            <a:spLocks noGrp="1"/>
          </p:cNvSpPr>
          <p:nvPr>
            <p:ph type="dt" sz="half" idx="10"/>
          </p:nvPr>
        </p:nvSpPr>
        <p:spPr/>
        <p:txBody>
          <a:bodyPr/>
          <a:lstStyle/>
          <a:p>
            <a:r>
              <a:rPr lang="el-GR" smtClean="0"/>
              <a:t>22/04/18</a:t>
            </a:r>
            <a:endParaRPr lang="en-US"/>
          </a:p>
        </p:txBody>
      </p:sp>
      <p:sp>
        <p:nvSpPr>
          <p:cNvPr id="5" name="Footer Placeholder 4"/>
          <p:cNvSpPr>
            <a:spLocks noGrp="1"/>
          </p:cNvSpPr>
          <p:nvPr>
            <p:ph type="ftr" sz="quarter" idx="11"/>
          </p:nvPr>
        </p:nvSpPr>
        <p:spPr/>
        <p:txBody>
          <a:bodyPr/>
          <a:lstStyle/>
          <a:p>
            <a:r>
              <a:rPr lang="el-GR" smtClean="0"/>
              <a:t>Η βαρύτητα</a:t>
            </a:r>
            <a:endParaRPr lang="en-US"/>
          </a:p>
        </p:txBody>
      </p:sp>
      <p:sp>
        <p:nvSpPr>
          <p:cNvPr id="6" name="Slide Number Placeholder 5"/>
          <p:cNvSpPr>
            <a:spLocks noGrp="1"/>
          </p:cNvSpPr>
          <p:nvPr>
            <p:ph type="sldNum" sz="quarter" idx="12"/>
          </p:nvPr>
        </p:nvSpPr>
        <p:spPr/>
        <p:txBody>
          <a:bodyPr/>
          <a:lstStyle/>
          <a:p>
            <a:fld id="{6AFC28DF-14E1-954A-ACF0-1A2858D41D5D}" type="slidenum">
              <a:rPr lang="en-US" smtClean="0"/>
              <a:t>‹#›</a:t>
            </a:fld>
            <a:endParaRPr lang="en-US"/>
          </a:p>
        </p:txBody>
      </p:sp>
    </p:spTree>
    <p:extLst>
      <p:ext uri="{BB962C8B-B14F-4D97-AF65-F5344CB8AC3E}">
        <p14:creationId xmlns:p14="http://schemas.microsoft.com/office/powerpoint/2010/main" val="28390808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Content Placeholder 2"/>
          <p:cNvSpPr>
            <a:spLocks noGrp="1"/>
          </p:cNvSpPr>
          <p:nvPr>
            <p:ph idx="1"/>
          </p:nvPr>
        </p:nvSpPr>
        <p:spPr/>
        <p:txBody>
          <a:body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Date Placeholder 3"/>
          <p:cNvSpPr>
            <a:spLocks noGrp="1"/>
          </p:cNvSpPr>
          <p:nvPr>
            <p:ph type="dt" sz="half" idx="10"/>
          </p:nvPr>
        </p:nvSpPr>
        <p:spPr/>
        <p:txBody>
          <a:bodyPr/>
          <a:lstStyle/>
          <a:p>
            <a:r>
              <a:rPr lang="el-GR" smtClean="0"/>
              <a:t>22/04/18</a:t>
            </a:r>
            <a:endParaRPr lang="en-US"/>
          </a:p>
        </p:txBody>
      </p:sp>
      <p:sp>
        <p:nvSpPr>
          <p:cNvPr id="5" name="Footer Placeholder 4"/>
          <p:cNvSpPr>
            <a:spLocks noGrp="1"/>
          </p:cNvSpPr>
          <p:nvPr>
            <p:ph type="ftr" sz="quarter" idx="11"/>
          </p:nvPr>
        </p:nvSpPr>
        <p:spPr/>
        <p:txBody>
          <a:bodyPr/>
          <a:lstStyle/>
          <a:p>
            <a:r>
              <a:rPr lang="el-GR" smtClean="0"/>
              <a:t>Η βαρύτητα</a:t>
            </a:r>
            <a:endParaRPr lang="en-US"/>
          </a:p>
        </p:txBody>
      </p:sp>
      <p:sp>
        <p:nvSpPr>
          <p:cNvPr id="6" name="Slide Number Placeholder 5"/>
          <p:cNvSpPr>
            <a:spLocks noGrp="1"/>
          </p:cNvSpPr>
          <p:nvPr>
            <p:ph type="sldNum" sz="quarter" idx="12"/>
          </p:nvPr>
        </p:nvSpPr>
        <p:spPr/>
        <p:txBody>
          <a:bodyPr/>
          <a:lstStyle/>
          <a:p>
            <a:fld id="{6AFC28DF-14E1-954A-ACF0-1A2858D41D5D}" type="slidenum">
              <a:rPr lang="en-US" smtClean="0"/>
              <a:t>‹#›</a:t>
            </a:fld>
            <a:endParaRPr lang="en-US"/>
          </a:p>
        </p:txBody>
      </p:sp>
    </p:spTree>
    <p:extLst>
      <p:ext uri="{BB962C8B-B14F-4D97-AF65-F5344CB8AC3E}">
        <p14:creationId xmlns:p14="http://schemas.microsoft.com/office/powerpoint/2010/main" val="4075947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l-GR"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Click to edit Master text styles</a:t>
            </a:r>
          </a:p>
        </p:txBody>
      </p:sp>
      <p:sp>
        <p:nvSpPr>
          <p:cNvPr id="4" name="Date Placeholder 3"/>
          <p:cNvSpPr>
            <a:spLocks noGrp="1"/>
          </p:cNvSpPr>
          <p:nvPr>
            <p:ph type="dt" sz="half" idx="10"/>
          </p:nvPr>
        </p:nvSpPr>
        <p:spPr/>
        <p:txBody>
          <a:bodyPr/>
          <a:lstStyle/>
          <a:p>
            <a:r>
              <a:rPr lang="el-GR" smtClean="0"/>
              <a:t>22/04/18</a:t>
            </a:r>
            <a:endParaRPr lang="en-US"/>
          </a:p>
        </p:txBody>
      </p:sp>
      <p:sp>
        <p:nvSpPr>
          <p:cNvPr id="5" name="Footer Placeholder 4"/>
          <p:cNvSpPr>
            <a:spLocks noGrp="1"/>
          </p:cNvSpPr>
          <p:nvPr>
            <p:ph type="ftr" sz="quarter" idx="11"/>
          </p:nvPr>
        </p:nvSpPr>
        <p:spPr/>
        <p:txBody>
          <a:bodyPr/>
          <a:lstStyle/>
          <a:p>
            <a:r>
              <a:rPr lang="el-GR" smtClean="0"/>
              <a:t>Η βαρύτητα</a:t>
            </a:r>
            <a:endParaRPr lang="en-US"/>
          </a:p>
        </p:txBody>
      </p:sp>
      <p:sp>
        <p:nvSpPr>
          <p:cNvPr id="6" name="Slide Number Placeholder 5"/>
          <p:cNvSpPr>
            <a:spLocks noGrp="1"/>
          </p:cNvSpPr>
          <p:nvPr>
            <p:ph type="sldNum" sz="quarter" idx="12"/>
          </p:nvPr>
        </p:nvSpPr>
        <p:spPr/>
        <p:txBody>
          <a:bodyPr/>
          <a:lstStyle/>
          <a:p>
            <a:fld id="{6AFC28DF-14E1-954A-ACF0-1A2858D41D5D}" type="slidenum">
              <a:rPr lang="en-US" smtClean="0"/>
              <a:t>‹#›</a:t>
            </a:fld>
            <a:endParaRPr lang="en-US"/>
          </a:p>
        </p:txBody>
      </p:sp>
    </p:spTree>
    <p:extLst>
      <p:ext uri="{BB962C8B-B14F-4D97-AF65-F5344CB8AC3E}">
        <p14:creationId xmlns:p14="http://schemas.microsoft.com/office/powerpoint/2010/main" val="745270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5" name="Date Placeholder 4"/>
          <p:cNvSpPr>
            <a:spLocks noGrp="1"/>
          </p:cNvSpPr>
          <p:nvPr>
            <p:ph type="dt" sz="half" idx="10"/>
          </p:nvPr>
        </p:nvSpPr>
        <p:spPr/>
        <p:txBody>
          <a:bodyPr/>
          <a:lstStyle/>
          <a:p>
            <a:r>
              <a:rPr lang="el-GR" smtClean="0"/>
              <a:t>22/04/18</a:t>
            </a:r>
            <a:endParaRPr lang="en-US"/>
          </a:p>
        </p:txBody>
      </p:sp>
      <p:sp>
        <p:nvSpPr>
          <p:cNvPr id="6" name="Footer Placeholder 5"/>
          <p:cNvSpPr>
            <a:spLocks noGrp="1"/>
          </p:cNvSpPr>
          <p:nvPr>
            <p:ph type="ftr" sz="quarter" idx="11"/>
          </p:nvPr>
        </p:nvSpPr>
        <p:spPr/>
        <p:txBody>
          <a:bodyPr/>
          <a:lstStyle/>
          <a:p>
            <a:r>
              <a:rPr lang="el-GR" smtClean="0"/>
              <a:t>Η βαρύτητα</a:t>
            </a:r>
            <a:endParaRPr lang="en-US"/>
          </a:p>
        </p:txBody>
      </p:sp>
      <p:sp>
        <p:nvSpPr>
          <p:cNvPr id="7" name="Slide Number Placeholder 6"/>
          <p:cNvSpPr>
            <a:spLocks noGrp="1"/>
          </p:cNvSpPr>
          <p:nvPr>
            <p:ph type="sldNum" sz="quarter" idx="12"/>
          </p:nvPr>
        </p:nvSpPr>
        <p:spPr/>
        <p:txBody>
          <a:bodyPr/>
          <a:lstStyle/>
          <a:p>
            <a:fld id="{6AFC28DF-14E1-954A-ACF0-1A2858D41D5D}" type="slidenum">
              <a:rPr lang="en-US" smtClean="0"/>
              <a:t>‹#›</a:t>
            </a:fld>
            <a:endParaRPr lang="en-US"/>
          </a:p>
        </p:txBody>
      </p:sp>
    </p:spTree>
    <p:extLst>
      <p:ext uri="{BB962C8B-B14F-4D97-AF65-F5344CB8AC3E}">
        <p14:creationId xmlns:p14="http://schemas.microsoft.com/office/powerpoint/2010/main" val="12256080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7" name="Date Placeholder 6"/>
          <p:cNvSpPr>
            <a:spLocks noGrp="1"/>
          </p:cNvSpPr>
          <p:nvPr>
            <p:ph type="dt" sz="half" idx="10"/>
          </p:nvPr>
        </p:nvSpPr>
        <p:spPr/>
        <p:txBody>
          <a:bodyPr/>
          <a:lstStyle/>
          <a:p>
            <a:r>
              <a:rPr lang="el-GR" smtClean="0"/>
              <a:t>22/04/18</a:t>
            </a:r>
            <a:endParaRPr lang="en-US"/>
          </a:p>
        </p:txBody>
      </p:sp>
      <p:sp>
        <p:nvSpPr>
          <p:cNvPr id="8" name="Footer Placeholder 7"/>
          <p:cNvSpPr>
            <a:spLocks noGrp="1"/>
          </p:cNvSpPr>
          <p:nvPr>
            <p:ph type="ftr" sz="quarter" idx="11"/>
          </p:nvPr>
        </p:nvSpPr>
        <p:spPr/>
        <p:txBody>
          <a:bodyPr/>
          <a:lstStyle/>
          <a:p>
            <a:r>
              <a:rPr lang="el-GR" smtClean="0"/>
              <a:t>Η βαρύτητα</a:t>
            </a:r>
            <a:endParaRPr lang="en-US"/>
          </a:p>
        </p:txBody>
      </p:sp>
      <p:sp>
        <p:nvSpPr>
          <p:cNvPr id="9" name="Slide Number Placeholder 8"/>
          <p:cNvSpPr>
            <a:spLocks noGrp="1"/>
          </p:cNvSpPr>
          <p:nvPr>
            <p:ph type="sldNum" sz="quarter" idx="12"/>
          </p:nvPr>
        </p:nvSpPr>
        <p:spPr/>
        <p:txBody>
          <a:bodyPr/>
          <a:lstStyle/>
          <a:p>
            <a:fld id="{6AFC28DF-14E1-954A-ACF0-1A2858D41D5D}" type="slidenum">
              <a:rPr lang="en-US" smtClean="0"/>
              <a:t>‹#›</a:t>
            </a:fld>
            <a:endParaRPr lang="en-US"/>
          </a:p>
        </p:txBody>
      </p:sp>
    </p:spTree>
    <p:extLst>
      <p:ext uri="{BB962C8B-B14F-4D97-AF65-F5344CB8AC3E}">
        <p14:creationId xmlns:p14="http://schemas.microsoft.com/office/powerpoint/2010/main" val="793006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Date Placeholder 2"/>
          <p:cNvSpPr>
            <a:spLocks noGrp="1"/>
          </p:cNvSpPr>
          <p:nvPr>
            <p:ph type="dt" sz="half" idx="10"/>
          </p:nvPr>
        </p:nvSpPr>
        <p:spPr/>
        <p:txBody>
          <a:bodyPr/>
          <a:lstStyle/>
          <a:p>
            <a:r>
              <a:rPr lang="el-GR" smtClean="0"/>
              <a:t>22/04/18</a:t>
            </a:r>
            <a:endParaRPr lang="en-US"/>
          </a:p>
        </p:txBody>
      </p:sp>
      <p:sp>
        <p:nvSpPr>
          <p:cNvPr id="4" name="Footer Placeholder 3"/>
          <p:cNvSpPr>
            <a:spLocks noGrp="1"/>
          </p:cNvSpPr>
          <p:nvPr>
            <p:ph type="ftr" sz="quarter" idx="11"/>
          </p:nvPr>
        </p:nvSpPr>
        <p:spPr/>
        <p:txBody>
          <a:bodyPr/>
          <a:lstStyle/>
          <a:p>
            <a:r>
              <a:rPr lang="el-GR" smtClean="0"/>
              <a:t>Η βαρύτητα</a:t>
            </a:r>
            <a:endParaRPr lang="en-US"/>
          </a:p>
        </p:txBody>
      </p:sp>
      <p:sp>
        <p:nvSpPr>
          <p:cNvPr id="5" name="Slide Number Placeholder 4"/>
          <p:cNvSpPr>
            <a:spLocks noGrp="1"/>
          </p:cNvSpPr>
          <p:nvPr>
            <p:ph type="sldNum" sz="quarter" idx="12"/>
          </p:nvPr>
        </p:nvSpPr>
        <p:spPr/>
        <p:txBody>
          <a:bodyPr/>
          <a:lstStyle/>
          <a:p>
            <a:fld id="{6AFC28DF-14E1-954A-ACF0-1A2858D41D5D}" type="slidenum">
              <a:rPr lang="en-US" smtClean="0"/>
              <a:t>‹#›</a:t>
            </a:fld>
            <a:endParaRPr lang="en-US"/>
          </a:p>
        </p:txBody>
      </p:sp>
    </p:spTree>
    <p:extLst>
      <p:ext uri="{BB962C8B-B14F-4D97-AF65-F5344CB8AC3E}">
        <p14:creationId xmlns:p14="http://schemas.microsoft.com/office/powerpoint/2010/main" val="216391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l-GR" smtClean="0"/>
              <a:t>22/04/18</a:t>
            </a:r>
            <a:endParaRPr lang="en-US"/>
          </a:p>
        </p:txBody>
      </p:sp>
      <p:sp>
        <p:nvSpPr>
          <p:cNvPr id="3" name="Footer Placeholder 2"/>
          <p:cNvSpPr>
            <a:spLocks noGrp="1"/>
          </p:cNvSpPr>
          <p:nvPr>
            <p:ph type="ftr" sz="quarter" idx="11"/>
          </p:nvPr>
        </p:nvSpPr>
        <p:spPr/>
        <p:txBody>
          <a:bodyPr/>
          <a:lstStyle/>
          <a:p>
            <a:r>
              <a:rPr lang="el-GR" smtClean="0"/>
              <a:t>Η βαρύτητα</a:t>
            </a:r>
            <a:endParaRPr lang="en-US"/>
          </a:p>
        </p:txBody>
      </p:sp>
      <p:sp>
        <p:nvSpPr>
          <p:cNvPr id="4" name="Slide Number Placeholder 3"/>
          <p:cNvSpPr>
            <a:spLocks noGrp="1"/>
          </p:cNvSpPr>
          <p:nvPr>
            <p:ph type="sldNum" sz="quarter" idx="12"/>
          </p:nvPr>
        </p:nvSpPr>
        <p:spPr/>
        <p:txBody>
          <a:bodyPr/>
          <a:lstStyle/>
          <a:p>
            <a:fld id="{6AFC28DF-14E1-954A-ACF0-1A2858D41D5D}" type="slidenum">
              <a:rPr lang="en-US" smtClean="0"/>
              <a:t>‹#›</a:t>
            </a:fld>
            <a:endParaRPr lang="en-US"/>
          </a:p>
        </p:txBody>
      </p:sp>
    </p:spTree>
    <p:extLst>
      <p:ext uri="{BB962C8B-B14F-4D97-AF65-F5344CB8AC3E}">
        <p14:creationId xmlns:p14="http://schemas.microsoft.com/office/powerpoint/2010/main" val="4126179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l-GR"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Click to edit Master text styles</a:t>
            </a:r>
          </a:p>
        </p:txBody>
      </p:sp>
      <p:sp>
        <p:nvSpPr>
          <p:cNvPr id="5" name="Date Placeholder 4"/>
          <p:cNvSpPr>
            <a:spLocks noGrp="1"/>
          </p:cNvSpPr>
          <p:nvPr>
            <p:ph type="dt" sz="half" idx="10"/>
          </p:nvPr>
        </p:nvSpPr>
        <p:spPr/>
        <p:txBody>
          <a:bodyPr/>
          <a:lstStyle/>
          <a:p>
            <a:r>
              <a:rPr lang="el-GR" smtClean="0"/>
              <a:t>22/04/18</a:t>
            </a:r>
            <a:endParaRPr lang="en-US"/>
          </a:p>
        </p:txBody>
      </p:sp>
      <p:sp>
        <p:nvSpPr>
          <p:cNvPr id="6" name="Footer Placeholder 5"/>
          <p:cNvSpPr>
            <a:spLocks noGrp="1"/>
          </p:cNvSpPr>
          <p:nvPr>
            <p:ph type="ftr" sz="quarter" idx="11"/>
          </p:nvPr>
        </p:nvSpPr>
        <p:spPr/>
        <p:txBody>
          <a:bodyPr/>
          <a:lstStyle/>
          <a:p>
            <a:r>
              <a:rPr lang="el-GR" smtClean="0"/>
              <a:t>Η βαρύτητα</a:t>
            </a:r>
            <a:endParaRPr lang="en-US"/>
          </a:p>
        </p:txBody>
      </p:sp>
      <p:sp>
        <p:nvSpPr>
          <p:cNvPr id="7" name="Slide Number Placeholder 6"/>
          <p:cNvSpPr>
            <a:spLocks noGrp="1"/>
          </p:cNvSpPr>
          <p:nvPr>
            <p:ph type="sldNum" sz="quarter" idx="12"/>
          </p:nvPr>
        </p:nvSpPr>
        <p:spPr/>
        <p:txBody>
          <a:bodyPr/>
          <a:lstStyle/>
          <a:p>
            <a:fld id="{6AFC28DF-14E1-954A-ACF0-1A2858D41D5D}" type="slidenum">
              <a:rPr lang="en-US" smtClean="0"/>
              <a:t>‹#›</a:t>
            </a:fld>
            <a:endParaRPr lang="en-US"/>
          </a:p>
        </p:txBody>
      </p:sp>
    </p:spTree>
    <p:extLst>
      <p:ext uri="{BB962C8B-B14F-4D97-AF65-F5344CB8AC3E}">
        <p14:creationId xmlns:p14="http://schemas.microsoft.com/office/powerpoint/2010/main" val="395890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l-GR"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Click to edit Master text styles</a:t>
            </a:r>
          </a:p>
        </p:txBody>
      </p:sp>
      <p:sp>
        <p:nvSpPr>
          <p:cNvPr id="5" name="Date Placeholder 4"/>
          <p:cNvSpPr>
            <a:spLocks noGrp="1"/>
          </p:cNvSpPr>
          <p:nvPr>
            <p:ph type="dt" sz="half" idx="10"/>
          </p:nvPr>
        </p:nvSpPr>
        <p:spPr/>
        <p:txBody>
          <a:bodyPr/>
          <a:lstStyle/>
          <a:p>
            <a:r>
              <a:rPr lang="el-GR" smtClean="0"/>
              <a:t>22/04/18</a:t>
            </a:r>
            <a:endParaRPr lang="en-US"/>
          </a:p>
        </p:txBody>
      </p:sp>
      <p:sp>
        <p:nvSpPr>
          <p:cNvPr id="6" name="Footer Placeholder 5"/>
          <p:cNvSpPr>
            <a:spLocks noGrp="1"/>
          </p:cNvSpPr>
          <p:nvPr>
            <p:ph type="ftr" sz="quarter" idx="11"/>
          </p:nvPr>
        </p:nvSpPr>
        <p:spPr/>
        <p:txBody>
          <a:bodyPr/>
          <a:lstStyle/>
          <a:p>
            <a:r>
              <a:rPr lang="el-GR" smtClean="0"/>
              <a:t>Η βαρύτητα</a:t>
            </a:r>
            <a:endParaRPr lang="en-US"/>
          </a:p>
        </p:txBody>
      </p:sp>
      <p:sp>
        <p:nvSpPr>
          <p:cNvPr id="7" name="Slide Number Placeholder 6"/>
          <p:cNvSpPr>
            <a:spLocks noGrp="1"/>
          </p:cNvSpPr>
          <p:nvPr>
            <p:ph type="sldNum" sz="quarter" idx="12"/>
          </p:nvPr>
        </p:nvSpPr>
        <p:spPr/>
        <p:txBody>
          <a:bodyPr/>
          <a:lstStyle/>
          <a:p>
            <a:fld id="{6AFC28DF-14E1-954A-ACF0-1A2858D41D5D}" type="slidenum">
              <a:rPr lang="en-US" smtClean="0"/>
              <a:t>‹#›</a:t>
            </a:fld>
            <a:endParaRPr lang="en-US"/>
          </a:p>
        </p:txBody>
      </p:sp>
    </p:spTree>
    <p:extLst>
      <p:ext uri="{BB962C8B-B14F-4D97-AF65-F5344CB8AC3E}">
        <p14:creationId xmlns:p14="http://schemas.microsoft.com/office/powerpoint/2010/main" val="271075451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l-GR" smtClean="0"/>
              <a:t>22/04/18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FC28DF-14E1-954A-ACF0-1A2858D41D5D}" type="slidenum">
              <a:rPr lang="en-US" smtClean="0"/>
              <a:t>‹#›</a:t>
            </a:fld>
            <a:endParaRPr lang="en-US"/>
          </a:p>
        </p:txBody>
      </p:sp>
    </p:spTree>
    <p:extLst>
      <p:ext uri="{BB962C8B-B14F-4D97-AF65-F5344CB8AC3E}">
        <p14:creationId xmlns:p14="http://schemas.microsoft.com/office/powerpoint/2010/main" val="1927455858"/>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2.jpeg"/><Relationship Id="rId8" Type="http://schemas.openxmlformats.org/officeDocument/2006/relationships/image" Target="../media/image1.jpeg"/><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9525"/>
            <a:ext cx="9144000" cy="1440000"/>
          </a:xfrm>
        </p:spPr>
        <p:style>
          <a:lnRef idx="3">
            <a:schemeClr val="lt1"/>
          </a:lnRef>
          <a:fillRef idx="1">
            <a:schemeClr val="dk1"/>
          </a:fillRef>
          <a:effectRef idx="1">
            <a:schemeClr val="dk1"/>
          </a:effectRef>
          <a:fontRef idx="minor">
            <a:schemeClr val="lt1"/>
          </a:fontRef>
        </p:style>
        <p:txBody>
          <a:bodyPr/>
          <a:lstStyle/>
          <a:p>
            <a:r>
              <a:rPr lang="el-GR" dirty="0" smtClean="0"/>
              <a:t>Βαρύτητα</a:t>
            </a:r>
            <a:endParaRPr lang="en-US" dirty="0"/>
          </a:p>
        </p:txBody>
      </p:sp>
      <p:sp>
        <p:nvSpPr>
          <p:cNvPr id="3" name="Subtitle 2"/>
          <p:cNvSpPr>
            <a:spLocks noGrp="1"/>
          </p:cNvSpPr>
          <p:nvPr>
            <p:ph type="subTitle" idx="1"/>
          </p:nvPr>
        </p:nvSpPr>
        <p:spPr/>
        <p:txBody>
          <a:bodyPr/>
          <a:lstStyle/>
          <a:p>
            <a:r>
              <a:rPr lang="el-GR" dirty="0" smtClean="0"/>
              <a:t>Εφραιμίδου Χρυσούλα</a:t>
            </a:r>
            <a:endParaRPr lang="en-US" dirty="0"/>
          </a:p>
        </p:txBody>
      </p:sp>
      <p:pic>
        <p:nvPicPr>
          <p:cNvPr id="5" name="Picture 4" descr="λογοτυπο.jpeg"/>
          <p:cNvPicPr>
            <a:picLocks noChangeAspect="1"/>
          </p:cNvPicPr>
          <p:nvPr/>
        </p:nvPicPr>
        <p:blipFill rotWithShape="1">
          <a:blip r:embed="rId3">
            <a:extLst>
              <a:ext uri="{28A0092B-C50C-407E-A947-70E740481C1C}">
                <a14:useLocalDpi xmlns:a14="http://schemas.microsoft.com/office/drawing/2010/main" val="0"/>
              </a:ext>
            </a:extLst>
          </a:blip>
          <a:srcRect l="9906" t="25211" r="10376" b="5462"/>
          <a:stretch/>
        </p:blipFill>
        <p:spPr>
          <a:xfrm>
            <a:off x="7" y="0"/>
            <a:ext cx="921808" cy="899996"/>
          </a:xfrm>
          <a:prstGeom prst="rect">
            <a:avLst/>
          </a:prstGeom>
          <a:ln>
            <a:noFill/>
          </a:ln>
          <a:effectLst>
            <a:softEdge rad="112500"/>
          </a:effectLst>
        </p:spPr>
      </p:pic>
      <p:pic>
        <p:nvPicPr>
          <p:cNvPr id="7" name="Picture 6" descr="newton2.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045200"/>
            <a:ext cx="812800" cy="812800"/>
          </a:xfrm>
          <a:prstGeom prst="rect">
            <a:avLst/>
          </a:prstGeom>
        </p:spPr>
      </p:pic>
      <p:sp>
        <p:nvSpPr>
          <p:cNvPr id="8" name="Slide Number Placeholder 7"/>
          <p:cNvSpPr>
            <a:spLocks noGrp="1"/>
          </p:cNvSpPr>
          <p:nvPr>
            <p:ph type="sldNum" sz="quarter" idx="12"/>
          </p:nvPr>
        </p:nvSpPr>
        <p:spPr/>
        <p:txBody>
          <a:bodyPr/>
          <a:lstStyle/>
          <a:p>
            <a:fld id="{6AFC28DF-14E1-954A-ACF0-1A2858D41D5D}" type="slidenum">
              <a:rPr lang="en-US" smtClean="0"/>
              <a:t>1</a:t>
            </a:fld>
            <a:endParaRPr lang="en-US"/>
          </a:p>
        </p:txBody>
      </p:sp>
      <p:sp>
        <p:nvSpPr>
          <p:cNvPr id="4" name="TextBox 3"/>
          <p:cNvSpPr txBox="1"/>
          <p:nvPr/>
        </p:nvSpPr>
        <p:spPr>
          <a:xfrm>
            <a:off x="812797" y="60168"/>
            <a:ext cx="4621778"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l-GR" i="1" dirty="0"/>
              <a:t>Παιδαγωγικό Τμήμα Δημοτικής Εκπαίδευσης</a:t>
            </a:r>
            <a:endParaRPr lang="en-US" i="1" dirty="0"/>
          </a:p>
        </p:txBody>
      </p:sp>
      <p:sp>
        <p:nvSpPr>
          <p:cNvPr id="6" name="Footer Placeholder 5"/>
          <p:cNvSpPr>
            <a:spLocks noGrp="1"/>
          </p:cNvSpPr>
          <p:nvPr>
            <p:ph type="ftr" sz="quarter" idx="11"/>
          </p:nvPr>
        </p:nvSpPr>
        <p:spPr/>
        <p:txBody>
          <a:bodyPr/>
          <a:lstStyle/>
          <a:p>
            <a:r>
              <a:rPr lang="el-GR" dirty="0" smtClean="0"/>
              <a:t>Η βαρύτητα</a:t>
            </a:r>
            <a:endParaRPr lang="en-US" dirty="0"/>
          </a:p>
        </p:txBody>
      </p:sp>
    </p:spTree>
    <p:extLst>
      <p:ext uri="{BB962C8B-B14F-4D97-AF65-F5344CB8AC3E}">
        <p14:creationId xmlns:p14="http://schemas.microsoft.com/office/powerpoint/2010/main" val="16919992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337"/>
            <a:ext cx="9144000" cy="1442659"/>
          </a:xfrm>
        </p:spPr>
        <p:style>
          <a:lnRef idx="3">
            <a:schemeClr val="lt1"/>
          </a:lnRef>
          <a:fillRef idx="1">
            <a:schemeClr val="dk1"/>
          </a:fillRef>
          <a:effectRef idx="1">
            <a:schemeClr val="dk1"/>
          </a:effectRef>
          <a:fontRef idx="minor">
            <a:schemeClr val="lt1"/>
          </a:fontRef>
        </p:style>
        <p:txBody>
          <a:bodyPr/>
          <a:lstStyle/>
          <a:p>
            <a:r>
              <a:rPr lang="el-GR" dirty="0" smtClean="0"/>
              <a:t>Βαρύτητα</a:t>
            </a:r>
            <a:endParaRPr lang="en-US" dirty="0"/>
          </a:p>
        </p:txBody>
      </p:sp>
      <p:sp>
        <p:nvSpPr>
          <p:cNvPr id="3" name="Content Placeholder 2"/>
          <p:cNvSpPr>
            <a:spLocks noGrp="1"/>
          </p:cNvSpPr>
          <p:nvPr>
            <p:ph idx="1"/>
          </p:nvPr>
        </p:nvSpPr>
        <p:spPr>
          <a:xfrm>
            <a:off x="457200" y="1600200"/>
            <a:ext cx="8229600" cy="4711700"/>
          </a:xfrm>
        </p:spPr>
        <p:txBody>
          <a:bodyPr>
            <a:noAutofit/>
          </a:bodyPr>
          <a:lstStyle/>
          <a:p>
            <a:r>
              <a:rPr lang="el-GR" sz="1800" dirty="0" smtClean="0"/>
              <a:t>Στη φυσική, βαρύτητα ονομάζεται η ιδιότητα των υλικών σωμάτων να έλκουν και να έλκονται αμοιβαία με άλλα υλικά σώματα. Τα ελκόμενα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 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 Η βαρύτητα είναι μία από τις τέσσερις βασικές αλληλεπιδράσεις στη φύση. Οι άλλες τρεις είναι η ηλεκτρομαγνητική δύναμη, η ασθενής πυρηνική και η ισχυρή πυρηνική. Η βαρύτητα είναι η πιο αδύναμη από τις τέσσερις αλληλεπιδράσεις, αλλά δρα σε μεγάλες αποστάσεις και είναι πάντοτε ελκτική.</a:t>
            </a:r>
            <a:endParaRPr lang="en-US" sz="1800" dirty="0"/>
          </a:p>
        </p:txBody>
      </p:sp>
      <p:pic>
        <p:nvPicPr>
          <p:cNvPr id="5" name="Picture 4" descr="newton2.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 y="6045200"/>
            <a:ext cx="812800" cy="812800"/>
          </a:xfrm>
          <a:prstGeom prst="rect">
            <a:avLst/>
          </a:prstGeom>
        </p:spPr>
      </p:pic>
      <p:pic>
        <p:nvPicPr>
          <p:cNvPr id="6" name="Picture 5" descr="λογοτυπο.jpeg"/>
          <p:cNvPicPr>
            <a:picLocks noChangeAspect="1"/>
          </p:cNvPicPr>
          <p:nvPr/>
        </p:nvPicPr>
        <p:blipFill rotWithShape="1">
          <a:blip r:embed="rId3">
            <a:extLst>
              <a:ext uri="{28A0092B-C50C-407E-A947-70E740481C1C}">
                <a14:useLocalDpi xmlns:a14="http://schemas.microsoft.com/office/drawing/2010/main" val="0"/>
              </a:ext>
            </a:extLst>
          </a:blip>
          <a:srcRect l="184382" t="121915" r="-159295" b="-89873"/>
          <a:stretch/>
        </p:blipFill>
        <p:spPr>
          <a:xfrm>
            <a:off x="3623054" y="2651699"/>
            <a:ext cx="1451380" cy="1478130"/>
          </a:xfrm>
          <a:prstGeom prst="rect">
            <a:avLst/>
          </a:prstGeom>
        </p:spPr>
      </p:pic>
      <p:pic>
        <p:nvPicPr>
          <p:cNvPr id="7" name="Picture 6" descr="λογοτυπο.jpeg"/>
          <p:cNvPicPr>
            <a:picLocks noChangeAspect="1"/>
          </p:cNvPicPr>
          <p:nvPr/>
        </p:nvPicPr>
        <p:blipFill rotWithShape="1">
          <a:blip r:embed="rId3">
            <a:extLst>
              <a:ext uri="{28A0092B-C50C-407E-A947-70E740481C1C}">
                <a14:useLocalDpi xmlns:a14="http://schemas.microsoft.com/office/drawing/2010/main" val="0"/>
              </a:ext>
            </a:extLst>
          </a:blip>
          <a:srcRect l="9906" t="25211" r="10376" b="5462"/>
          <a:stretch/>
        </p:blipFill>
        <p:spPr>
          <a:xfrm>
            <a:off x="50800" y="0"/>
            <a:ext cx="921808" cy="899996"/>
          </a:xfrm>
          <a:prstGeom prst="rect">
            <a:avLst/>
          </a:prstGeom>
          <a:ln>
            <a:noFill/>
          </a:ln>
          <a:effectLst>
            <a:softEdge rad="112500"/>
          </a:effectLst>
        </p:spPr>
      </p:pic>
      <p:sp>
        <p:nvSpPr>
          <p:cNvPr id="8" name="Slide Number Placeholder 7"/>
          <p:cNvSpPr>
            <a:spLocks noGrp="1"/>
          </p:cNvSpPr>
          <p:nvPr>
            <p:ph type="sldNum" sz="quarter" idx="12"/>
          </p:nvPr>
        </p:nvSpPr>
        <p:spPr/>
        <p:txBody>
          <a:bodyPr/>
          <a:lstStyle/>
          <a:p>
            <a:fld id="{6AFC28DF-14E1-954A-ACF0-1A2858D41D5D}" type="slidenum">
              <a:rPr lang="en-US" smtClean="0"/>
              <a:t>2</a:t>
            </a:fld>
            <a:endParaRPr lang="en-US"/>
          </a:p>
        </p:txBody>
      </p:sp>
      <p:sp>
        <p:nvSpPr>
          <p:cNvPr id="4" name="TextBox 3"/>
          <p:cNvSpPr txBox="1"/>
          <p:nvPr/>
        </p:nvSpPr>
        <p:spPr>
          <a:xfrm>
            <a:off x="863598" y="76769"/>
            <a:ext cx="4384222"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l-GR" i="1" dirty="0"/>
              <a:t>Παιδαγωγικό Τμήμα Δημοτικής Εκπαίδευσης</a:t>
            </a:r>
            <a:endParaRPr lang="en-US" i="1" dirty="0"/>
          </a:p>
        </p:txBody>
      </p:sp>
      <p:sp>
        <p:nvSpPr>
          <p:cNvPr id="9" name="Footer Placeholder 8"/>
          <p:cNvSpPr>
            <a:spLocks noGrp="1"/>
          </p:cNvSpPr>
          <p:nvPr>
            <p:ph type="ftr" sz="quarter" idx="11"/>
          </p:nvPr>
        </p:nvSpPr>
        <p:spPr/>
        <p:txBody>
          <a:bodyPr/>
          <a:lstStyle/>
          <a:p>
            <a:r>
              <a:rPr lang="el-GR" smtClean="0"/>
              <a:t>Η βαρύτητα</a:t>
            </a:r>
            <a:endParaRPr lang="en-US"/>
          </a:p>
        </p:txBody>
      </p:sp>
    </p:spTree>
    <p:extLst>
      <p:ext uri="{BB962C8B-B14F-4D97-AF65-F5344CB8AC3E}">
        <p14:creationId xmlns:p14="http://schemas.microsoft.com/office/powerpoint/2010/main" val="1653836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337"/>
            <a:ext cx="9144000" cy="1440000"/>
          </a:xfrm>
        </p:spPr>
        <p:style>
          <a:lnRef idx="3">
            <a:schemeClr val="lt1"/>
          </a:lnRef>
          <a:fillRef idx="1">
            <a:schemeClr val="dk1"/>
          </a:fillRef>
          <a:effectRef idx="1">
            <a:schemeClr val="dk1"/>
          </a:effectRef>
          <a:fontRef idx="minor">
            <a:schemeClr val="lt1"/>
          </a:fontRef>
        </p:style>
        <p:txBody>
          <a:bodyPr/>
          <a:lstStyle/>
          <a:p>
            <a:r>
              <a:rPr lang="el-GR" dirty="0" smtClean="0"/>
              <a:t>Ποιός ανακάλυψε την βαρύτητα;</a:t>
            </a:r>
            <a:endParaRPr lang="en-US" dirty="0"/>
          </a:p>
        </p:txBody>
      </p:sp>
      <p:sp>
        <p:nvSpPr>
          <p:cNvPr id="3" name="Content Placeholder 2"/>
          <p:cNvSpPr>
            <a:spLocks noGrp="1"/>
          </p:cNvSpPr>
          <p:nvPr>
            <p:ph idx="1"/>
          </p:nvPr>
        </p:nvSpPr>
        <p:spPr/>
        <p:txBody>
          <a:bodyPr>
            <a:normAutofit fontScale="47500" lnSpcReduction="20000"/>
          </a:bodyPr>
          <a:lstStyle/>
          <a:p>
            <a:r>
              <a:rPr lang="el-GR" dirty="0" smtClean="0"/>
              <a:t>Υπήρξαν πολλές θεωρίες για την βαρύτητα από την εποχή του Έλληνα φιλόσοφου Αριστοτέλη τον 4ο αιώνα π.Χ.. Πίστευε πως δεν υπήρχε δράση χωρίς αιτία και επομένως δεν υπήρχε κίνηση χωρίς κάποια δύναμη. Συμπέρανε ότι όλα τα αντικείμενα προσπαθούσαν να κινηθούν προς την κατάλληλη θέση τους στις κρυστάλλινες ουράνιες σφαίρες και ότι τα σώματα έπεφταν προς το κέντρο της γης ανάλογα με το βάρος τους. Το 628, ο Ινδός αστρονόμος Βραχμαγκούπτα (Brahmagupta) ήταν ο πρώτος που διαπίστωσε πως η βαρύτητα ήταν μια ελκτική δύναμη. Εξηγούσε πως "τα σώματα πέφτουν προς τη γη καθώς είναι στη φύση της γης να έλκει σώματα, όπως είναι στη φύση του νερού το να ρέει". Ο Σανσκριτικός όρος που χρησιμοποιούσε για τη βαρύτητα, 'gurutvā-karṣaṇam', σήμαινε 'η έλξη του βάρους'. Ο Βραχμαγκούπτα επίσης υιοθέτησε το ηλιοκεντρικό σύστημα για την βαρύτητα, το οποίο είχε νωρίτερα αναπτύξει ο Αριαμπιάτα (Aryabhata) το 499.</a:t>
            </a:r>
          </a:p>
          <a:p>
            <a:endParaRPr lang="el-GR" dirty="0" smtClean="0"/>
          </a:p>
          <a:p>
            <a:r>
              <a:rPr lang="el-GR" dirty="0" smtClean="0"/>
              <a:t>Εργαζόμενος πάνω σε αυτές τις ιδέες, το 1687 ο Άγγλος μαθηματικός Σερ Ισαάκ Νεύτων (Sir Isaac Newton) δημοσίευσε το διάσημο έργο του "Principia",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endParaRPr lang="en-US" dirty="0"/>
          </a:p>
        </p:txBody>
      </p:sp>
      <p:pic>
        <p:nvPicPr>
          <p:cNvPr id="4" name="Picture 3" descr="newton2.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45200"/>
            <a:ext cx="812800" cy="812800"/>
          </a:xfrm>
          <a:prstGeom prst="rect">
            <a:avLst/>
          </a:prstGeom>
        </p:spPr>
      </p:pic>
      <p:pic>
        <p:nvPicPr>
          <p:cNvPr id="5" name="Picture 4" descr="λογοτυπο.jpeg"/>
          <p:cNvPicPr>
            <a:picLocks noChangeAspect="1"/>
          </p:cNvPicPr>
          <p:nvPr/>
        </p:nvPicPr>
        <p:blipFill rotWithShape="1">
          <a:blip r:embed="rId3">
            <a:extLst>
              <a:ext uri="{28A0092B-C50C-407E-A947-70E740481C1C}">
                <a14:useLocalDpi xmlns:a14="http://schemas.microsoft.com/office/drawing/2010/main" val="0"/>
              </a:ext>
            </a:extLst>
          </a:blip>
          <a:srcRect l="9906" t="25211" r="10376" b="5462"/>
          <a:stretch/>
        </p:blipFill>
        <p:spPr>
          <a:xfrm>
            <a:off x="7" y="0"/>
            <a:ext cx="921808" cy="899996"/>
          </a:xfrm>
          <a:prstGeom prst="rect">
            <a:avLst/>
          </a:prstGeom>
          <a:ln>
            <a:noFill/>
          </a:ln>
          <a:effectLst>
            <a:softEdge rad="112500"/>
          </a:effectLst>
        </p:spPr>
      </p:pic>
      <p:sp>
        <p:nvSpPr>
          <p:cNvPr id="6" name="Slide Number Placeholder 5"/>
          <p:cNvSpPr>
            <a:spLocks noGrp="1"/>
          </p:cNvSpPr>
          <p:nvPr>
            <p:ph type="sldNum" sz="quarter" idx="12"/>
          </p:nvPr>
        </p:nvSpPr>
        <p:spPr/>
        <p:txBody>
          <a:bodyPr/>
          <a:lstStyle/>
          <a:p>
            <a:fld id="{6AFC28DF-14E1-954A-ACF0-1A2858D41D5D}" type="slidenum">
              <a:rPr lang="en-US" smtClean="0"/>
              <a:t>3</a:t>
            </a:fld>
            <a:endParaRPr lang="en-US"/>
          </a:p>
        </p:txBody>
      </p:sp>
      <p:sp>
        <p:nvSpPr>
          <p:cNvPr id="7" name="TextBox 6"/>
          <p:cNvSpPr txBox="1"/>
          <p:nvPr/>
        </p:nvSpPr>
        <p:spPr>
          <a:xfrm>
            <a:off x="921815" y="48000"/>
            <a:ext cx="4565750"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l-GR" i="1" dirty="0"/>
              <a:t>Παιδαγωγικό Τμήμα Δημοτικής Εκπαίδευσης</a:t>
            </a:r>
            <a:endParaRPr lang="en-US" i="1" dirty="0"/>
          </a:p>
        </p:txBody>
      </p:sp>
      <p:sp>
        <p:nvSpPr>
          <p:cNvPr id="8" name="Footer Placeholder 7"/>
          <p:cNvSpPr>
            <a:spLocks noGrp="1"/>
          </p:cNvSpPr>
          <p:nvPr>
            <p:ph type="ftr" sz="quarter" idx="11"/>
          </p:nvPr>
        </p:nvSpPr>
        <p:spPr/>
        <p:txBody>
          <a:bodyPr/>
          <a:lstStyle/>
          <a:p>
            <a:r>
              <a:rPr lang="el-GR" dirty="0" smtClean="0"/>
              <a:t>Η βαρύτητα</a:t>
            </a:r>
            <a:endParaRPr lang="en-US" dirty="0"/>
          </a:p>
        </p:txBody>
      </p:sp>
    </p:spTree>
    <p:extLst>
      <p:ext uri="{BB962C8B-B14F-4D97-AF65-F5344CB8AC3E}">
        <p14:creationId xmlns:p14="http://schemas.microsoft.com/office/powerpoint/2010/main" val="37461374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40000"/>
          </a:xfrm>
        </p:spPr>
        <p:style>
          <a:lnRef idx="3">
            <a:schemeClr val="lt1"/>
          </a:lnRef>
          <a:fillRef idx="1">
            <a:schemeClr val="dk1"/>
          </a:fillRef>
          <a:effectRef idx="1">
            <a:schemeClr val="dk1"/>
          </a:effectRef>
          <a:fontRef idx="minor">
            <a:schemeClr val="lt1"/>
          </a:fontRef>
        </p:style>
        <p:txBody>
          <a:bodyPr/>
          <a:lstStyle/>
          <a:p>
            <a:r>
              <a:rPr lang="el-GR" dirty="0" smtClean="0"/>
              <a:t> Πώς μας επηρεάζει η βαρύτητα;</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6823170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newton2.jpe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6045200"/>
            <a:ext cx="812800" cy="812800"/>
          </a:xfrm>
          <a:prstGeom prst="rect">
            <a:avLst/>
          </a:prstGeom>
        </p:spPr>
      </p:pic>
      <p:pic>
        <p:nvPicPr>
          <p:cNvPr id="6" name="Picture 5" descr="λογοτυπο.jpeg"/>
          <p:cNvPicPr>
            <a:picLocks noChangeAspect="1"/>
          </p:cNvPicPr>
          <p:nvPr/>
        </p:nvPicPr>
        <p:blipFill rotWithShape="1">
          <a:blip r:embed="rId8">
            <a:extLst>
              <a:ext uri="{28A0092B-C50C-407E-A947-70E740481C1C}">
                <a14:useLocalDpi xmlns:a14="http://schemas.microsoft.com/office/drawing/2010/main" val="0"/>
              </a:ext>
            </a:extLst>
          </a:blip>
          <a:srcRect l="9906" t="25211" r="10376" b="5462"/>
          <a:stretch/>
        </p:blipFill>
        <p:spPr>
          <a:xfrm>
            <a:off x="-3704" y="0"/>
            <a:ext cx="921808" cy="899996"/>
          </a:xfrm>
          <a:prstGeom prst="rect">
            <a:avLst/>
          </a:prstGeom>
          <a:ln>
            <a:noFill/>
          </a:ln>
          <a:effectLst>
            <a:softEdge rad="112500"/>
          </a:effectLst>
        </p:spPr>
      </p:pic>
      <p:sp>
        <p:nvSpPr>
          <p:cNvPr id="4" name="Slide Number Placeholder 3"/>
          <p:cNvSpPr>
            <a:spLocks noGrp="1"/>
          </p:cNvSpPr>
          <p:nvPr>
            <p:ph type="sldNum" sz="quarter" idx="12"/>
          </p:nvPr>
        </p:nvSpPr>
        <p:spPr/>
        <p:txBody>
          <a:bodyPr/>
          <a:lstStyle/>
          <a:p>
            <a:fld id="{6AFC28DF-14E1-954A-ACF0-1A2858D41D5D}" type="slidenum">
              <a:rPr lang="en-US" smtClean="0"/>
              <a:t>4</a:t>
            </a:fld>
            <a:endParaRPr lang="en-US"/>
          </a:p>
        </p:txBody>
      </p:sp>
      <p:sp>
        <p:nvSpPr>
          <p:cNvPr id="5" name="TextBox 4"/>
          <p:cNvSpPr txBox="1"/>
          <p:nvPr/>
        </p:nvSpPr>
        <p:spPr>
          <a:xfrm>
            <a:off x="918104" y="18674"/>
            <a:ext cx="4441769"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l-GR" i="1" dirty="0"/>
              <a:t>Παιδαγωγικό Τμήμα Δημοτικής Εκπαίδευσης</a:t>
            </a:r>
            <a:endParaRPr lang="en-US" i="1" dirty="0"/>
          </a:p>
        </p:txBody>
      </p:sp>
      <p:sp>
        <p:nvSpPr>
          <p:cNvPr id="7" name="Footer Placeholder 6"/>
          <p:cNvSpPr>
            <a:spLocks noGrp="1"/>
          </p:cNvSpPr>
          <p:nvPr>
            <p:ph type="ftr" sz="quarter" idx="11"/>
          </p:nvPr>
        </p:nvSpPr>
        <p:spPr/>
        <p:txBody>
          <a:bodyPr/>
          <a:lstStyle/>
          <a:p>
            <a:r>
              <a:rPr lang="el-GR" smtClean="0"/>
              <a:t>Η βαρύτητα</a:t>
            </a:r>
            <a:endParaRPr lang="en-US"/>
          </a:p>
        </p:txBody>
      </p:sp>
    </p:spTree>
    <p:extLst>
      <p:ext uri="{BB962C8B-B14F-4D97-AF65-F5344CB8AC3E}">
        <p14:creationId xmlns:p14="http://schemas.microsoft.com/office/powerpoint/2010/main" val="2901005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40000"/>
          </a:xfrm>
        </p:spPr>
        <p:style>
          <a:lnRef idx="3">
            <a:schemeClr val="lt1"/>
          </a:lnRef>
          <a:fillRef idx="1">
            <a:schemeClr val="dk1"/>
          </a:fillRef>
          <a:effectRef idx="1">
            <a:schemeClr val="dk1"/>
          </a:effectRef>
          <a:fontRef idx="minor">
            <a:schemeClr val="lt1"/>
          </a:fontRef>
        </p:style>
        <p:txBody>
          <a:bodyPr/>
          <a:lstStyle/>
          <a:p>
            <a:r>
              <a:rPr lang="el-GR" dirty="0" smtClean="0"/>
              <a:t>Η βαρύτητα στη σελήνη</a:t>
            </a:r>
            <a:endParaRPr lang="en-US" dirty="0"/>
          </a:p>
        </p:txBody>
      </p:sp>
      <p:sp>
        <p:nvSpPr>
          <p:cNvPr id="3" name="Content Placeholder 2"/>
          <p:cNvSpPr>
            <a:spLocks noGrp="1"/>
          </p:cNvSpPr>
          <p:nvPr>
            <p:ph idx="1"/>
          </p:nvPr>
        </p:nvSpPr>
        <p:spPr/>
        <p:txBody>
          <a:bodyPr>
            <a:normAutofit fontScale="77500" lnSpcReduction="20000"/>
          </a:bodyPr>
          <a:lstStyle/>
          <a:p>
            <a:r>
              <a:rPr lang="el-GR" dirty="0" smtClean="0"/>
              <a:t>Οι ανακαλύψεις και εφαρμογές σύμφωνα με το νόμο της Βαρύτητας του Νεύτωνα μας έχουν δώσει λεπτομερείς πληροφορίες σχετικά με τους πλανήτες στο ηλιακό μας σύστημα, τη μάζα του ήλιου και την απόσταση των μακρινών αστερισμών. Παρόλο που δεν έχουμε φτάσει σε όλους τους πλανήτες ξέρουμε τη μάζα τους και αυτό επιτεύχθηκε μέσω της μελέτης των νόμων της βαρύτητας. Στο διάστημα όλα τα σώματα βρίσκονται σε τροχιά γύρω από αντικείμενα με πολύ μεγαλύτερη μάζα και αυτό εξαιτίας της δύναμης της βαρύτητας. Οι πλανήτες βρίσκονται σε τροχιά γύρω από τους αστέρες, οι αστέρες γύρω από τα κέντρα των γαλαξιών και οι γαλαξίες γύρω από ένα κέντρο μάζας σε συστοιχίες.</a:t>
            </a:r>
            <a:endParaRPr lang="en-US" dirty="0"/>
          </a:p>
        </p:txBody>
      </p:sp>
      <p:pic>
        <p:nvPicPr>
          <p:cNvPr id="4" name="Picture 3" descr="newton2.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 y="6045200"/>
            <a:ext cx="812800" cy="812800"/>
          </a:xfrm>
          <a:prstGeom prst="rect">
            <a:avLst/>
          </a:prstGeom>
        </p:spPr>
      </p:pic>
      <p:pic>
        <p:nvPicPr>
          <p:cNvPr id="5" name="Picture 4" descr="λογοτυπο.jpeg"/>
          <p:cNvPicPr>
            <a:picLocks noChangeAspect="1"/>
          </p:cNvPicPr>
          <p:nvPr/>
        </p:nvPicPr>
        <p:blipFill rotWithShape="1">
          <a:blip r:embed="rId3">
            <a:extLst>
              <a:ext uri="{28A0092B-C50C-407E-A947-70E740481C1C}">
                <a14:useLocalDpi xmlns:a14="http://schemas.microsoft.com/office/drawing/2010/main" val="0"/>
              </a:ext>
            </a:extLst>
          </a:blip>
          <a:srcRect l="9906" t="25211" r="10376" b="5462"/>
          <a:stretch/>
        </p:blipFill>
        <p:spPr>
          <a:xfrm>
            <a:off x="50800" y="0"/>
            <a:ext cx="921808" cy="899996"/>
          </a:xfrm>
          <a:prstGeom prst="rect">
            <a:avLst/>
          </a:prstGeom>
          <a:ln>
            <a:noFill/>
          </a:ln>
          <a:effectLst>
            <a:softEdge rad="112500"/>
          </a:effectLst>
        </p:spPr>
      </p:pic>
      <p:sp>
        <p:nvSpPr>
          <p:cNvPr id="6" name="Slide Number Placeholder 5"/>
          <p:cNvSpPr>
            <a:spLocks noGrp="1"/>
          </p:cNvSpPr>
          <p:nvPr>
            <p:ph type="sldNum" sz="quarter" idx="12"/>
          </p:nvPr>
        </p:nvSpPr>
        <p:spPr/>
        <p:txBody>
          <a:bodyPr/>
          <a:lstStyle/>
          <a:p>
            <a:fld id="{6AFC28DF-14E1-954A-ACF0-1A2858D41D5D}" type="slidenum">
              <a:rPr lang="en-US" smtClean="0"/>
              <a:t>5</a:t>
            </a:fld>
            <a:endParaRPr lang="en-US"/>
          </a:p>
        </p:txBody>
      </p:sp>
      <p:sp>
        <p:nvSpPr>
          <p:cNvPr id="7" name="TextBox 6"/>
          <p:cNvSpPr txBox="1"/>
          <p:nvPr/>
        </p:nvSpPr>
        <p:spPr>
          <a:xfrm>
            <a:off x="972608" y="74696"/>
            <a:ext cx="4664353"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l-GR" i="1" dirty="0" smtClean="0"/>
              <a:t>Παιδαγωγικ</a:t>
            </a:r>
            <a:r>
              <a:rPr lang="el-GR" i="1" dirty="0" smtClean="0"/>
              <a:t>ό Τμήμα Δημοτικής Εκπαίδευσης</a:t>
            </a:r>
            <a:endParaRPr lang="en-US" i="1" dirty="0"/>
          </a:p>
        </p:txBody>
      </p:sp>
      <p:sp>
        <p:nvSpPr>
          <p:cNvPr id="8" name="Footer Placeholder 7"/>
          <p:cNvSpPr>
            <a:spLocks noGrp="1"/>
          </p:cNvSpPr>
          <p:nvPr>
            <p:ph type="ftr" sz="quarter" idx="11"/>
          </p:nvPr>
        </p:nvSpPr>
        <p:spPr/>
        <p:txBody>
          <a:bodyPr/>
          <a:lstStyle/>
          <a:p>
            <a:r>
              <a:rPr lang="el-GR" smtClean="0"/>
              <a:t>Η βαρύτητα</a:t>
            </a:r>
            <a:endParaRPr lang="en-US"/>
          </a:p>
        </p:txBody>
      </p:sp>
    </p:spTree>
    <p:extLst>
      <p:ext uri="{BB962C8B-B14F-4D97-AF65-F5344CB8AC3E}">
        <p14:creationId xmlns:p14="http://schemas.microsoft.com/office/powerpoint/2010/main" val="13769532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638"/>
            <a:ext cx="9144000" cy="1440000"/>
          </a:xfrm>
        </p:spPr>
        <p:style>
          <a:lnRef idx="3">
            <a:schemeClr val="lt1"/>
          </a:lnRef>
          <a:fillRef idx="1">
            <a:schemeClr val="dk1"/>
          </a:fillRef>
          <a:effectRef idx="1">
            <a:schemeClr val="dk1"/>
          </a:effectRef>
          <a:fontRef idx="minor">
            <a:schemeClr val="lt1"/>
          </a:fontRef>
        </p:style>
        <p:txBody>
          <a:bodyPr/>
          <a:lstStyle/>
          <a:p>
            <a:r>
              <a:rPr lang="el-GR" dirty="0" smtClean="0"/>
              <a:t>Επίλογος</a:t>
            </a:r>
            <a:endParaRPr lang="en-US" dirty="0"/>
          </a:p>
        </p:txBody>
      </p:sp>
      <p:sp>
        <p:nvSpPr>
          <p:cNvPr id="3" name="Content Placeholder 2"/>
          <p:cNvSpPr>
            <a:spLocks noGrp="1"/>
          </p:cNvSpPr>
          <p:nvPr>
            <p:ph idx="1"/>
          </p:nvPr>
        </p:nvSpPr>
        <p:spPr/>
        <p:txBody>
          <a:bodyPr/>
          <a:lstStyle/>
          <a:p>
            <a:pPr marL="0" indent="0" algn="ctr">
              <a:buNone/>
            </a:pPr>
            <a:endParaRPr lang="el-GR" dirty="0" smtClean="0"/>
          </a:p>
          <a:p>
            <a:pPr marL="0" indent="0" algn="ctr">
              <a:buNone/>
            </a:pPr>
            <a:endParaRPr lang="el-GR" dirty="0"/>
          </a:p>
          <a:p>
            <a:pPr marL="0" indent="0" algn="ctr">
              <a:buNone/>
            </a:pPr>
            <a:r>
              <a:rPr lang="el-GR" dirty="0" smtClean="0"/>
              <a:t>Σας ευχαριστώ!!!</a:t>
            </a:r>
            <a:endParaRPr lang="en-US" dirty="0"/>
          </a:p>
        </p:txBody>
      </p:sp>
      <p:pic>
        <p:nvPicPr>
          <p:cNvPr id="4" name="Picture 3" descr="newton2.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45200"/>
            <a:ext cx="812800" cy="812800"/>
          </a:xfrm>
          <a:prstGeom prst="rect">
            <a:avLst/>
          </a:prstGeom>
        </p:spPr>
      </p:pic>
      <p:pic>
        <p:nvPicPr>
          <p:cNvPr id="5" name="Picture 4" descr="λογοτυπο.jpeg"/>
          <p:cNvPicPr>
            <a:picLocks noChangeAspect="1"/>
          </p:cNvPicPr>
          <p:nvPr/>
        </p:nvPicPr>
        <p:blipFill rotWithShape="1">
          <a:blip r:embed="rId3">
            <a:extLst>
              <a:ext uri="{28A0092B-C50C-407E-A947-70E740481C1C}">
                <a14:useLocalDpi xmlns:a14="http://schemas.microsoft.com/office/drawing/2010/main" val="0"/>
              </a:ext>
            </a:extLst>
          </a:blip>
          <a:srcRect l="9906" t="25211" r="10376" b="5462"/>
          <a:stretch/>
        </p:blipFill>
        <p:spPr>
          <a:xfrm>
            <a:off x="7296839" y="-2315567"/>
            <a:ext cx="921808" cy="899996"/>
          </a:xfrm>
          <a:prstGeom prst="rect">
            <a:avLst/>
          </a:prstGeom>
          <a:ln>
            <a:noFill/>
          </a:ln>
          <a:effectLst>
            <a:softEdge rad="112500"/>
          </a:effectLst>
        </p:spPr>
      </p:pic>
      <p:pic>
        <p:nvPicPr>
          <p:cNvPr id="6" name="Picture 5" descr="λογοτυπο.jpeg"/>
          <p:cNvPicPr>
            <a:picLocks noChangeAspect="1"/>
          </p:cNvPicPr>
          <p:nvPr/>
        </p:nvPicPr>
        <p:blipFill rotWithShape="1">
          <a:blip r:embed="rId3">
            <a:extLst>
              <a:ext uri="{28A0092B-C50C-407E-A947-70E740481C1C}">
                <a14:useLocalDpi xmlns:a14="http://schemas.microsoft.com/office/drawing/2010/main" val="0"/>
              </a:ext>
            </a:extLst>
          </a:blip>
          <a:srcRect l="9906" t="25211" r="10376" b="5462"/>
          <a:stretch/>
        </p:blipFill>
        <p:spPr>
          <a:xfrm>
            <a:off x="50800" y="0"/>
            <a:ext cx="921808" cy="899996"/>
          </a:xfrm>
          <a:prstGeom prst="rect">
            <a:avLst/>
          </a:prstGeom>
          <a:ln>
            <a:noFill/>
          </a:ln>
          <a:effectLst>
            <a:softEdge rad="112500"/>
          </a:effectLst>
        </p:spPr>
      </p:pic>
      <p:sp>
        <p:nvSpPr>
          <p:cNvPr id="7" name="Slide Number Placeholder 6"/>
          <p:cNvSpPr>
            <a:spLocks noGrp="1"/>
          </p:cNvSpPr>
          <p:nvPr>
            <p:ph type="sldNum" sz="quarter" idx="12"/>
          </p:nvPr>
        </p:nvSpPr>
        <p:spPr/>
        <p:txBody>
          <a:bodyPr/>
          <a:lstStyle/>
          <a:p>
            <a:fld id="{6AFC28DF-14E1-954A-ACF0-1A2858D41D5D}" type="slidenum">
              <a:rPr lang="en-US" smtClean="0"/>
              <a:t>6</a:t>
            </a:fld>
            <a:endParaRPr lang="en-US"/>
          </a:p>
        </p:txBody>
      </p:sp>
      <p:sp>
        <p:nvSpPr>
          <p:cNvPr id="8" name="TextBox 7"/>
          <p:cNvSpPr txBox="1"/>
          <p:nvPr/>
        </p:nvSpPr>
        <p:spPr>
          <a:xfrm>
            <a:off x="972607" y="57986"/>
            <a:ext cx="4928856"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l-GR" i="1" dirty="0" smtClean="0"/>
              <a:t>Παιδαγωγικ</a:t>
            </a:r>
            <a:r>
              <a:rPr lang="el-GR" i="1" dirty="0" smtClean="0"/>
              <a:t>ό Τμήμα Δημοτικής Εκπαίδευσης</a:t>
            </a:r>
            <a:endParaRPr lang="en-US" i="1" dirty="0"/>
          </a:p>
        </p:txBody>
      </p:sp>
      <p:sp>
        <p:nvSpPr>
          <p:cNvPr id="9" name="Footer Placeholder 8"/>
          <p:cNvSpPr>
            <a:spLocks noGrp="1"/>
          </p:cNvSpPr>
          <p:nvPr>
            <p:ph type="ftr" sz="quarter" idx="11"/>
          </p:nvPr>
        </p:nvSpPr>
        <p:spPr/>
        <p:txBody>
          <a:bodyPr/>
          <a:lstStyle/>
          <a:p>
            <a:r>
              <a:rPr lang="el-GR" smtClean="0"/>
              <a:t>Η βαρύτητα</a:t>
            </a:r>
            <a:endParaRPr lang="en-US"/>
          </a:p>
        </p:txBody>
      </p:sp>
    </p:spTree>
    <p:extLst>
      <p:ext uri="{BB962C8B-B14F-4D97-AF65-F5344CB8AC3E}">
        <p14:creationId xmlns:p14="http://schemas.microsoft.com/office/powerpoint/2010/main" val="570174655"/>
      </p:ext>
    </p:extLst>
  </p:cSld>
  <p:clrMapOvr>
    <a:masterClrMapping/>
  </p:clrMapOvr>
</p:sld>
</file>

<file path=ppt/theme/theme1.xml><?xml version="1.0" encoding="utf-8"?>
<a:theme xmlns:a="http://schemas.openxmlformats.org/drawingml/2006/main" name="Office Theme">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75</TotalTime>
  <Words>840</Words>
  <Application>Microsoft Macintosh PowerPoint</Application>
  <PresentationFormat>On-screen Show (4:3)</PresentationFormat>
  <Paragraphs>39</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Βαρύτητα</vt:lpstr>
      <vt:lpstr>Βαρύτητα</vt:lpstr>
      <vt:lpstr>Ποιός ανακάλυψε την βαρύτητα;</vt:lpstr>
      <vt:lpstr> Πώς μας επηρεάζει η βαρύτητα;</vt:lpstr>
      <vt:lpstr>Η βαρύτητα στη σελήνη</vt:lpstr>
      <vt:lpstr>Επίλογος</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Βαρύτητα</dc:title>
  <dc:subject/>
  <dc:creator>lovapple</dc:creator>
  <cp:keywords/>
  <dc:description/>
  <cp:lastModifiedBy>lovapple</cp:lastModifiedBy>
  <cp:revision>22</cp:revision>
  <dcterms:created xsi:type="dcterms:W3CDTF">2018-04-20T05:35:22Z</dcterms:created>
  <dcterms:modified xsi:type="dcterms:W3CDTF">2018-04-22T17:09:24Z</dcterms:modified>
  <cp:category/>
</cp:coreProperties>
</file>